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90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machovec\Disk%20Google\AA%20GA%20folder\AND&#282;LSK&#221;%20KLUB\STATISTIKY\P&#345;ehledy\Po&#269;ty%20vol&#225;n&#237;%20v%20grafech%202010-11-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alpha val="27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50800" dist="50800" dir="5400000" algn="ctr" rotWithShape="0">
            <a:srgbClr val="92D050"/>
          </a:outerShdw>
        </a:effectLst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2010</c:v>
          </c:tx>
          <c:invertIfNegative val="0"/>
          <c:dLbls>
            <c:dLbl>
              <c:idx val="11"/>
              <c:layout>
                <c:manualLayout>
                  <c:x val="-1.3609409309843278E-3"/>
                  <c:y val="1.8837422908822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'souhr 2010-14'!$A$2:$A$13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'souhr 2010-14'!$B$2:$B$13</c:f>
              <c:numCache>
                <c:formatCode>General</c:formatCode>
                <c:ptCount val="12"/>
                <c:pt idx="5" formatCode="[$-1010405]General">
                  <c:v>95</c:v>
                </c:pt>
                <c:pt idx="6" formatCode="[$-1010405]General">
                  <c:v>108</c:v>
                </c:pt>
                <c:pt idx="7" formatCode="[$-1010405]General">
                  <c:v>90</c:v>
                </c:pt>
                <c:pt idx="8" formatCode="[$-1010405]General">
                  <c:v>135</c:v>
                </c:pt>
                <c:pt idx="9" formatCode="[$-1010405]General">
                  <c:v>69</c:v>
                </c:pt>
                <c:pt idx="10" formatCode="[$-1010405]General">
                  <c:v>45</c:v>
                </c:pt>
                <c:pt idx="11" formatCode="[$-1010405]General">
                  <c:v>79</c:v>
                </c:pt>
              </c:numCache>
            </c:numRef>
          </c:val>
        </c:ser>
        <c:ser>
          <c:idx val="1"/>
          <c:order val="1"/>
          <c:tx>
            <c:v>2011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'souhr 2010-14'!$A$2:$A$13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'souhr 2010-14'!$C$2:$C$13</c:f>
              <c:numCache>
                <c:formatCode>General</c:formatCode>
                <c:ptCount val="12"/>
                <c:pt idx="0">
                  <c:v>56</c:v>
                </c:pt>
                <c:pt idx="1">
                  <c:v>46</c:v>
                </c:pt>
                <c:pt idx="2">
                  <c:v>104</c:v>
                </c:pt>
                <c:pt idx="3">
                  <c:v>98</c:v>
                </c:pt>
                <c:pt idx="4">
                  <c:v>102</c:v>
                </c:pt>
                <c:pt idx="5">
                  <c:v>124</c:v>
                </c:pt>
                <c:pt idx="6">
                  <c:v>92</c:v>
                </c:pt>
                <c:pt idx="7">
                  <c:v>107</c:v>
                </c:pt>
                <c:pt idx="8">
                  <c:v>114</c:v>
                </c:pt>
                <c:pt idx="9">
                  <c:v>87</c:v>
                </c:pt>
                <c:pt idx="10">
                  <c:v>59</c:v>
                </c:pt>
                <c:pt idx="11">
                  <c:v>24</c:v>
                </c:pt>
              </c:numCache>
            </c:numRef>
          </c:val>
        </c:ser>
        <c:ser>
          <c:idx val="2"/>
          <c:order val="2"/>
          <c:tx>
            <c:v>2012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'souhr 2010-14'!$A$2:$A$13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'souhr 2010-14'!$D$2:$D$13</c:f>
              <c:numCache>
                <c:formatCode>General</c:formatCode>
                <c:ptCount val="12"/>
                <c:pt idx="0">
                  <c:v>88</c:v>
                </c:pt>
                <c:pt idx="1">
                  <c:v>76</c:v>
                </c:pt>
                <c:pt idx="2">
                  <c:v>104</c:v>
                </c:pt>
                <c:pt idx="3">
                  <c:v>120</c:v>
                </c:pt>
                <c:pt idx="4">
                  <c:v>138</c:v>
                </c:pt>
                <c:pt idx="5">
                  <c:v>103</c:v>
                </c:pt>
                <c:pt idx="6">
                  <c:v>54</c:v>
                </c:pt>
                <c:pt idx="7">
                  <c:v>71</c:v>
                </c:pt>
                <c:pt idx="8">
                  <c:v>101</c:v>
                </c:pt>
                <c:pt idx="9">
                  <c:v>106</c:v>
                </c:pt>
                <c:pt idx="10">
                  <c:v>89</c:v>
                </c:pt>
                <c:pt idx="11">
                  <c:v>52</c:v>
                </c:pt>
              </c:numCache>
            </c:numRef>
          </c:val>
        </c:ser>
        <c:ser>
          <c:idx val="3"/>
          <c:order val="3"/>
          <c:tx>
            <c:v>2013</c:v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3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10"/>
              <c:layout>
                <c:manualLayout>
                  <c:x val="1.9053173033780488E-2"/>
                  <c:y val="1.8838906287269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'souhr 2010-14'!$A$2:$A$13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'souhr 2010-14'!$E$2:$E$13</c:f>
              <c:numCache>
                <c:formatCode>General</c:formatCode>
                <c:ptCount val="12"/>
                <c:pt idx="0">
                  <c:v>76</c:v>
                </c:pt>
                <c:pt idx="1">
                  <c:v>80</c:v>
                </c:pt>
                <c:pt idx="2">
                  <c:v>83</c:v>
                </c:pt>
                <c:pt idx="3">
                  <c:v>105</c:v>
                </c:pt>
                <c:pt idx="4">
                  <c:v>124</c:v>
                </c:pt>
                <c:pt idx="5">
                  <c:v>66</c:v>
                </c:pt>
                <c:pt idx="6">
                  <c:v>156</c:v>
                </c:pt>
                <c:pt idx="7">
                  <c:v>132</c:v>
                </c:pt>
                <c:pt idx="8">
                  <c:v>115</c:v>
                </c:pt>
                <c:pt idx="9">
                  <c:v>110</c:v>
                </c:pt>
                <c:pt idx="10">
                  <c:v>56</c:v>
                </c:pt>
                <c:pt idx="11">
                  <c:v>26</c:v>
                </c:pt>
              </c:numCache>
            </c:numRef>
          </c:val>
        </c:ser>
        <c:ser>
          <c:idx val="4"/>
          <c:order val="4"/>
          <c:tx>
            <c:v>2014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'souhr 2010-14'!$A$2:$A$13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'souhr 2010-14'!$F$2:$F$13</c:f>
              <c:numCache>
                <c:formatCode>General</c:formatCode>
                <c:ptCount val="12"/>
                <c:pt idx="0">
                  <c:v>24</c:v>
                </c:pt>
                <c:pt idx="1">
                  <c:v>28</c:v>
                </c:pt>
                <c:pt idx="2">
                  <c:v>51</c:v>
                </c:pt>
                <c:pt idx="3">
                  <c:v>84</c:v>
                </c:pt>
                <c:pt idx="4">
                  <c:v>136</c:v>
                </c:pt>
                <c:pt idx="5">
                  <c:v>95</c:v>
                </c:pt>
                <c:pt idx="6">
                  <c:v>147</c:v>
                </c:pt>
                <c:pt idx="7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388352"/>
        <c:axId val="113254400"/>
        <c:axId val="111482624"/>
      </c:bar3DChart>
      <c:catAx>
        <c:axId val="112388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3254400"/>
        <c:crosses val="autoZero"/>
        <c:auto val="1"/>
        <c:lblAlgn val="ctr"/>
        <c:lblOffset val="100"/>
        <c:noMultiLvlLbl val="0"/>
      </c:catAx>
      <c:valAx>
        <c:axId val="11325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388352"/>
        <c:crosses val="autoZero"/>
        <c:crossBetween val="between"/>
      </c:valAx>
      <c:serAx>
        <c:axId val="111482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3254400"/>
        <c:crosses val="autoZero"/>
      </c:ser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06BB-8D77-45EC-B5AF-A2DF10725DE7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EFDC-0ABE-4B63-A931-07FB6588B82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2779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AA77-59AF-4E62-8B68-49250A562CD2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ADC6-5461-477A-8894-3EADBE5D447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663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43AD-F48A-4913-808D-8B7DBD3FEB55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CEEE-9F68-4CE8-A361-FB5D95F06089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4763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48D1-1FB9-4563-A797-F7CBAE0FCC29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BC38-D279-4D71-A33E-3CBCCE8170D0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67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182D-F2C1-4084-87E8-13CC77877962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428C-5EA9-4FF1-BEB5-5588614097C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2948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104D-760D-4280-A262-1A56E55EA738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099A-88AD-4CA7-8CAF-C9F9CC588CB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7700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1C9C-52EF-4D86-BBB0-7861F59C5127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DC84C-BF68-4A94-B28A-A9EEBFAAB6CE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2698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EC51-C7E6-4CB5-AD7C-761A05B5B296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D3CC-DB10-4965-8D61-6C9EB1969294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2869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3447-4871-464B-A002-57A9025DC540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13B9-5043-43FE-93A3-C7FEEF9EDD7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3851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140E-2E34-46E8-BFD8-3ECE89EFEC3F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8492-75E2-435C-B383-0D167149FBB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3063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D8CC-B996-4F7E-9F23-0AE872F37A10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F39C-2C3B-414D-9318-A8446C49AA3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2357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257E-E117-430C-B02B-F16C7977CCB1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BD8B-A6B2-47B8-9EFC-9AB97B0447C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6610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B3CD-1E0F-4C5C-9F34-96578FC0E888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42F9-57A0-4BFC-A924-78FC1A6D456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8787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4D56-E68B-42A5-8BC1-D0CFFAA5138D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5847-00D5-4D77-AB4B-172774690E1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466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EEAE-A83C-4944-8A3D-5685603FA1B4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4A0F-224A-49CB-99BB-B8F85AA7DB69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3311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06BB-8D77-45EC-B5AF-A2DF10725DE7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EFDC-0ABE-4B63-A931-07FB6588B82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6843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257E-E117-430C-B02B-F16C7977CCB1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BD8B-A6B2-47B8-9EFC-9AB97B0447C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3448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55FD-C72A-4AC4-AACC-AA730CA1E05B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AF39-5020-449D-934F-2DF1A63654F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0905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2D5D-9DDF-4306-83A2-B35B04F463E7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2F3D-AF6D-4B75-AC24-264D7B9F769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2605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41736-5592-4DDB-B4F4-F7A96DA38EB8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7A44-8EC0-471D-99DE-71026AECF12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7999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0439-C13F-45FE-BDDF-41EC6E56293B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CEA6-9229-4CE8-93D8-9C8AE69D9CBF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4956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8A77-10A5-4463-9AB3-4F7120F3738F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CE24-7E21-4D81-BDF2-C3DD124617F1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127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55FD-C72A-4AC4-AACC-AA730CA1E05B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AF39-5020-449D-934F-2DF1A63654F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4689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BF111-C52D-4293-8AA8-DF9C1956914E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2CC1-623F-4064-A44B-02955D7FDB3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590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096B-8355-48E4-81A0-98925AFEEC30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1620-5C5A-416A-8C8D-9C62E04F306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6743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AA77-59AF-4E62-8B68-49250A562CD2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ADC6-5461-477A-8894-3EADBE5D447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6252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43AD-F48A-4913-808D-8B7DBD3FEB55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CEEE-9F68-4CE8-A361-FB5D95F06089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001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2D5D-9DDF-4306-83A2-B35B04F463E7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2F3D-AF6D-4B75-AC24-264D7B9F769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769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41736-5592-4DDB-B4F4-F7A96DA38EB8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7A44-8EC0-471D-99DE-71026AECF12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6920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0439-C13F-45FE-BDDF-41EC6E56293B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CEA6-9229-4CE8-93D8-9C8AE69D9CBF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1309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8A77-10A5-4463-9AB3-4F7120F3738F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CE24-7E21-4D81-BDF2-C3DD124617F1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169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BF111-C52D-4293-8AA8-DF9C1956914E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2CC1-623F-4064-A44B-02955D7FDB3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897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096B-8355-48E4-81A0-98925AFEEC30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1620-5C5A-416A-8C8D-9C62E04F306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490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DDE4F1A-79BC-4FFB-8E92-CA2D9226DD38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BC58D10C-B758-483A-BD9E-EDF6A80950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4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F69CECD-0363-4FC3-9D6B-BB2515D82D8B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D7FD5F5-C8DD-4606-8013-A0EF085F184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9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DDE4F1A-79BC-4FFB-8E92-CA2D9226DD38}" type="datetimeFigureOut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22.8.2014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BC58D10C-B758-483A-BD9E-EDF6A80950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1220.cz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1220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8821" y="2492896"/>
            <a:ext cx="7845425" cy="223224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5400" dirty="0">
                <a:effectLst/>
              </a:rPr>
              <a:t>5</a:t>
            </a:r>
            <a:r>
              <a:rPr lang="cs-CZ" sz="5400" dirty="0" smtClean="0"/>
              <a:t>. Výroční slet Klubu 				Nebeských Andělů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1134" y="5085184"/>
            <a:ext cx="6400800" cy="1219200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2"/>
                </a:solidFill>
                <a:latin typeface="+mn-lt"/>
              </a:rPr>
              <a:t>Společně s „LAA ČR SOBĚ“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schemeClr val="accent5"/>
                </a:solidFill>
                <a:latin typeface="+mn-lt"/>
              </a:rPr>
              <a:t>Letiště JIHLAVA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chemeClr val="accent5"/>
                </a:solidFill>
                <a:latin typeface="+mn-lt"/>
              </a:rPr>
              <a:t>23. srpna 2014</a:t>
            </a:r>
          </a:p>
        </p:txBody>
      </p:sp>
      <p:pic>
        <p:nvPicPr>
          <p:cNvPr id="3077" name="Picture 2" descr="C:\Users\machovec\Disk Google\AA GA folder\ANDĚLSKÝ KLUB\LOGA\GA12204horizont 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7" y="228427"/>
            <a:ext cx="2469323" cy="66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machovec\Disk Google\AA GA folder\ANDĚLSKÝ KLUB\LOGA\Loga LAA\logo_laac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22" y="187466"/>
            <a:ext cx="2016224" cy="7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C:\Users\machovec\Disk Google\AA GA folder\ANDĚLSKÝ KLUB\LOGA\Loga LAA\aecr 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20" y="243796"/>
            <a:ext cx="847279" cy="74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D:\Users\machovec\Disk Google\AA GA folder\ANDĚLSKÝ KLUB\LOGA\logo_nebesky andel.ep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88" y="987794"/>
            <a:ext cx="3526507" cy="171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344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96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Program dnešního Sletu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341438"/>
            <a:ext cx="7921625" cy="4784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Máme pro vás ještě kupony, které vás opravňují ke stažení plné verze elektronické DATABÁZE  LETIŠŤ, kterou znáte z papírové podoby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Unikátní kód licence, kterou od nás můžete i dnes </a:t>
            </a:r>
            <a:r>
              <a:rPr lang="cs-CZ" dirty="0" smtClean="0">
                <a:solidFill>
                  <a:schemeClr val="tx1"/>
                </a:solidFill>
              </a:rPr>
              <a:t>dostat, </a:t>
            </a:r>
            <a:r>
              <a:rPr lang="cs-CZ" dirty="0" smtClean="0">
                <a:solidFill>
                  <a:schemeClr val="tx1"/>
                </a:solidFill>
              </a:rPr>
              <a:t>vás opravňuje k instalaci do </a:t>
            </a:r>
            <a:r>
              <a:rPr lang="cs-CZ" dirty="0" err="1" smtClean="0">
                <a:solidFill>
                  <a:schemeClr val="tx1"/>
                </a:solidFill>
              </a:rPr>
              <a:t>iPHONU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 současně do </a:t>
            </a:r>
            <a:r>
              <a:rPr lang="cs-CZ" dirty="0" err="1" smtClean="0">
                <a:solidFill>
                  <a:schemeClr val="tx1"/>
                </a:solidFill>
              </a:rPr>
              <a:t>iPADU</a:t>
            </a:r>
            <a:endParaRPr lang="cs-CZ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Cena aplikace je 19,99 EUR, od nás je pro členy klubu ZDARMA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REGISTRUJTE SVŮJ ZÁJEM U STOLEČKU </a:t>
            </a:r>
            <a:r>
              <a:rPr lang="cs-CZ" dirty="0" smtClean="0">
                <a:solidFill>
                  <a:schemeClr val="tx1"/>
                </a:solidFill>
              </a:rPr>
              <a:t>PREZENCE</a:t>
            </a:r>
            <a:endParaRPr lang="cs-CZ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Odborné </a:t>
            </a:r>
            <a:r>
              <a:rPr lang="cs-CZ" dirty="0">
                <a:solidFill>
                  <a:schemeClr val="tx1"/>
                </a:solidFill>
              </a:rPr>
              <a:t>přednášky a ukázky jsou po celý den a plánované časy jsou vyvěšeny u vchodu do stanu GA a na stánku LAA ČR</a:t>
            </a:r>
            <a:endParaRPr lang="cs-CZ" sz="19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52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2"/>
          <p:cNvSpPr>
            <a:spLocks noGrp="1"/>
          </p:cNvSpPr>
          <p:nvPr>
            <p:ph idx="1"/>
          </p:nvPr>
        </p:nvSpPr>
        <p:spPr>
          <a:xfrm>
            <a:off x="395288" y="703263"/>
            <a:ext cx="8229600" cy="4525962"/>
          </a:xfrm>
        </p:spPr>
        <p:txBody>
          <a:bodyPr/>
          <a:lstStyle/>
          <a:p>
            <a:r>
              <a:rPr lang="cs-CZ" altLang="cs-CZ" dirty="0" smtClean="0">
                <a:solidFill>
                  <a:schemeClr val="tx1"/>
                </a:solidFill>
              </a:rPr>
              <a:t>Po celý den až do odpoledne budete mít k dispozici občerstvení v tomto stanu, které dostanete na pásky-náramky, které jste obdrželi při </a:t>
            </a:r>
            <a:r>
              <a:rPr lang="cs-CZ" altLang="cs-CZ" dirty="0" smtClean="0">
                <a:solidFill>
                  <a:schemeClr val="tx1"/>
                </a:solidFill>
              </a:rPr>
              <a:t>prezenci</a:t>
            </a:r>
            <a:endParaRPr lang="cs-CZ" altLang="cs-CZ" dirty="0" smtClean="0">
              <a:solidFill>
                <a:schemeClr val="tx1"/>
              </a:solidFill>
            </a:endParaRPr>
          </a:p>
          <a:p>
            <a:r>
              <a:rPr lang="cs-CZ" altLang="cs-CZ" dirty="0" smtClean="0">
                <a:solidFill>
                  <a:schemeClr val="tx1"/>
                </a:solidFill>
              </a:rPr>
              <a:t>Máte možnost se podívat na všechny typy a ročníky letadel v prostoru vedle stanu a zároveň zajít do prostoru padákového létání</a:t>
            </a:r>
          </a:p>
          <a:p>
            <a:pPr marL="0" indent="0" algn="ctr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altLang="cs-CZ" dirty="0" smtClean="0">
                <a:solidFill>
                  <a:schemeClr val="tx1"/>
                </a:solidFill>
              </a:rPr>
              <a:t>NÁSLEDUJE  PŘEDSTAVENÍ   RADIOKOMUNIKAČNÍ  SÍTĚ 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chemeClr val="tx1"/>
                </a:solidFill>
              </a:rPr>
              <a:t>KLUBU  NEBESKÝCH  ANDĚLŮ</a:t>
            </a:r>
          </a:p>
        </p:txBody>
      </p:sp>
      <p:pic>
        <p:nvPicPr>
          <p:cNvPr id="5" name="Obrázek 4" descr="D:\Users\machovec\Disk Google\AA GA folder\ANDĚLSKÝ KLUB\LOGA\logo_nebesky andel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664296" cy="1212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658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Radiokomunikace</a:t>
            </a:r>
            <a:br>
              <a:rPr lang="cs-CZ" dirty="0" smtClean="0"/>
            </a:br>
            <a:r>
              <a:rPr lang="cs-CZ" sz="4000" dirty="0" smtClean="0"/>
              <a:t>systém okamžitého hlášení informací</a:t>
            </a:r>
            <a:br>
              <a:rPr lang="cs-CZ" sz="4000" dirty="0" smtClean="0"/>
            </a:br>
            <a:r>
              <a:rPr lang="cs-CZ" sz="4000" dirty="0" smtClean="0"/>
              <a:t>Letadlo / centrála GA</a:t>
            </a:r>
            <a:br>
              <a:rPr lang="cs-CZ" sz="4000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350" y="5002213"/>
            <a:ext cx="6400800" cy="1219200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schemeClr val="tx2"/>
                </a:solidFill>
                <a:latin typeface="+mn-lt"/>
              </a:rPr>
              <a:t>Letiště JIHLAVA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chemeClr val="tx2"/>
                </a:solidFill>
                <a:latin typeface="+mn-lt"/>
              </a:rPr>
              <a:t>23. Srpna 2014</a:t>
            </a:r>
            <a:endParaRPr lang="cs-CZ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Obrázek 4" descr="D:\Users\machovec\Disk Google\AA GA folder\ANDĚLSKÝ KLUB\LOGA\logo_nebesky andel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528392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571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Stručný obsah prezentace</a:t>
            </a:r>
            <a:endParaRPr lang="cs-CZ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</a:rPr>
              <a:t>Úvodem několik čísel a informace o průběhu projektu od září 2013 </a:t>
            </a:r>
            <a:r>
              <a:rPr lang="cs-CZ" altLang="cs-CZ" sz="3200" dirty="0" smtClean="0">
                <a:solidFill>
                  <a:schemeClr val="tx1"/>
                </a:solidFill>
              </a:rPr>
              <a:t>dodnes</a:t>
            </a:r>
            <a:endParaRPr lang="cs-CZ" altLang="cs-CZ" sz="3200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endParaRPr lang="cs-CZ" altLang="cs-CZ" sz="12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</a:rPr>
              <a:t>Technické podrobnosti a topologie sítě</a:t>
            </a:r>
          </a:p>
          <a:p>
            <a:pPr marL="0" indent="0" eaLnBrk="1" hangingPunct="1">
              <a:buNone/>
              <a:defRPr/>
            </a:pPr>
            <a:endParaRPr lang="cs-CZ" altLang="cs-CZ" sz="12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</a:rPr>
              <a:t>Ověřená pokrytí a výsledky testování dosahu</a:t>
            </a:r>
          </a:p>
          <a:p>
            <a:pPr marL="0" indent="0" eaLnBrk="1" hangingPunct="1">
              <a:buNone/>
              <a:defRPr/>
            </a:pPr>
            <a:endParaRPr lang="cs-CZ" altLang="cs-CZ" sz="12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</a:rPr>
              <a:t>Co dnes a co v příštím období? </a:t>
            </a:r>
          </a:p>
        </p:txBody>
      </p:sp>
    </p:spTree>
    <p:extLst>
      <p:ext uri="{BB962C8B-B14F-4D97-AF65-F5344CB8AC3E}">
        <p14:creationId xmlns:p14="http://schemas.microsoft.com/office/powerpoint/2010/main" val="3352460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675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70C0"/>
                </a:solidFill>
              </a:rPr>
              <a:t>Harmonogram projektu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256212"/>
          </a:xfrm>
        </p:spPr>
        <p:txBody>
          <a:bodyPr/>
          <a:lstStyle/>
          <a:p>
            <a:pPr eaLnBrk="1" hangingPunct="1"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V září 2011 byla </a:t>
            </a:r>
            <a:r>
              <a:rPr lang="cs-CZ" sz="2200" dirty="0">
                <a:solidFill>
                  <a:schemeClr val="tx1"/>
                </a:solidFill>
              </a:rPr>
              <a:t>podána žádost </a:t>
            </a:r>
            <a:r>
              <a:rPr lang="cs-CZ" sz="2200" dirty="0" smtClean="0">
                <a:solidFill>
                  <a:schemeClr val="tx1"/>
                </a:solidFill>
              </a:rPr>
              <a:t>na MD ČR o </a:t>
            </a:r>
            <a:r>
              <a:rPr lang="cs-CZ" sz="2200" dirty="0">
                <a:solidFill>
                  <a:schemeClr val="tx1"/>
                </a:solidFill>
              </a:rPr>
              <a:t>přidělení a </a:t>
            </a:r>
            <a:r>
              <a:rPr lang="cs-CZ" sz="2200" dirty="0" smtClean="0">
                <a:solidFill>
                  <a:schemeClr val="tx1"/>
                </a:solidFill>
              </a:rPr>
              <a:t>koordinaci </a:t>
            </a:r>
            <a:r>
              <a:rPr lang="cs-CZ" sz="2200" dirty="0">
                <a:solidFill>
                  <a:schemeClr val="tx1"/>
                </a:solidFill>
              </a:rPr>
              <a:t>kmitočtů v zemích </a:t>
            </a:r>
            <a:r>
              <a:rPr lang="cs-CZ" sz="2200" dirty="0" smtClean="0">
                <a:solidFill>
                  <a:schemeClr val="tx1"/>
                </a:solidFill>
              </a:rPr>
              <a:t>EU</a:t>
            </a:r>
            <a:endParaRPr lang="cs-CZ" sz="2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V průběhu roku  </a:t>
            </a:r>
            <a:r>
              <a:rPr lang="cs-CZ" sz="2200" dirty="0">
                <a:solidFill>
                  <a:schemeClr val="tx1"/>
                </a:solidFill>
              </a:rPr>
              <a:t>2012 </a:t>
            </a:r>
            <a:r>
              <a:rPr lang="cs-CZ" sz="2200" dirty="0" smtClean="0">
                <a:solidFill>
                  <a:schemeClr val="tx1"/>
                </a:solidFill>
              </a:rPr>
              <a:t>vydalo Ministerstvo dopravy ČR osvědčení </a:t>
            </a:r>
            <a:r>
              <a:rPr lang="cs-CZ" sz="2200" dirty="0">
                <a:solidFill>
                  <a:schemeClr val="tx1"/>
                </a:solidFill>
              </a:rPr>
              <a:t>pro </a:t>
            </a:r>
            <a:r>
              <a:rPr lang="cs-CZ" sz="2200" dirty="0" smtClean="0">
                <a:solidFill>
                  <a:schemeClr val="tx1"/>
                </a:solidFill>
              </a:rPr>
              <a:t>tři kmitočty pro celostátní pokrytí a Český telekomunikační úřad vydal oprávnění pro Global</a:t>
            </a:r>
            <a:endParaRPr lang="cs-CZ" sz="2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V lednu 2013 bylo rozhodnuto o financování / </a:t>
            </a:r>
            <a:r>
              <a:rPr lang="cs-CZ" sz="2200" u="sng" dirty="0" smtClean="0">
                <a:solidFill>
                  <a:schemeClr val="tx1"/>
                </a:solidFill>
              </a:rPr>
              <a:t>Celý projekt, výstavbu  a provoz hradí GLOBAL ASSISTANCE a.s.</a:t>
            </a:r>
            <a:endParaRPr lang="cs-CZ" sz="2200" u="sng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Od května do srpna 2013 byla vybudována datová síť a umístěny vysílačky na vybrané vysílače PRAHA-BRNO-OSTRAVA</a:t>
            </a:r>
            <a:endParaRPr lang="cs-CZ" sz="2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Od září  </a:t>
            </a:r>
            <a:r>
              <a:rPr lang="cs-CZ" sz="2200" dirty="0">
                <a:solidFill>
                  <a:schemeClr val="tx1"/>
                </a:solidFill>
              </a:rPr>
              <a:t>2013 </a:t>
            </a:r>
            <a:r>
              <a:rPr lang="cs-CZ" sz="2200" dirty="0" smtClean="0">
                <a:solidFill>
                  <a:schemeClr val="tx1"/>
                </a:solidFill>
              </a:rPr>
              <a:t>provádíme na celé radiokomunikační síti funkční zkoušky </a:t>
            </a:r>
            <a:r>
              <a:rPr lang="cs-CZ" sz="2200" dirty="0">
                <a:solidFill>
                  <a:schemeClr val="tx1"/>
                </a:solidFill>
              </a:rPr>
              <a:t>a </a:t>
            </a:r>
            <a:r>
              <a:rPr lang="cs-CZ" sz="2200" dirty="0" smtClean="0">
                <a:solidFill>
                  <a:schemeClr val="tx1"/>
                </a:solidFill>
              </a:rPr>
              <a:t>testy dosahu </a:t>
            </a:r>
          </a:p>
          <a:p>
            <a:pPr eaLnBrk="1" hangingPunct="1">
              <a:defRPr/>
            </a:pPr>
            <a:r>
              <a:rPr lang="cs-CZ" sz="2200" u="sng" dirty="0" smtClean="0">
                <a:solidFill>
                  <a:schemeClr val="tx1"/>
                </a:solidFill>
              </a:rPr>
              <a:t>Od června 2014 testujeme </a:t>
            </a:r>
            <a:r>
              <a:rPr lang="cs-CZ" sz="2200" b="1" u="sng" dirty="0" smtClean="0">
                <a:solidFill>
                  <a:schemeClr val="tx1"/>
                </a:solidFill>
              </a:rPr>
              <a:t>TROJÍ ZAKLÍČOVÁNÍ  </a:t>
            </a:r>
            <a:r>
              <a:rPr lang="cs-CZ" sz="2200" u="sng" dirty="0" smtClean="0">
                <a:solidFill>
                  <a:schemeClr val="tx1"/>
                </a:solidFill>
              </a:rPr>
              <a:t>a nahrávání pro zajištění priority Nebeských Andělů při provozu</a:t>
            </a:r>
            <a:endParaRPr lang="cs-CZ" altLang="cs-CZ" sz="22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64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504056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>Radiostanice společnosti JOTRON z Norska poskytují  </a:t>
            </a:r>
            <a:r>
              <a:rPr lang="cs-CZ" dirty="0">
                <a:solidFill>
                  <a:schemeClr val="tx1"/>
                </a:solidFill>
              </a:rPr>
              <a:t>až  </a:t>
            </a:r>
            <a:r>
              <a:rPr lang="cs-CZ" u="sng" dirty="0">
                <a:solidFill>
                  <a:schemeClr val="tx1"/>
                </a:solidFill>
              </a:rPr>
              <a:t>50  W  výstupní  výkon  a  podporují  kanálové rozteče 25 a do budoucna i 8,33 kHz.  </a:t>
            </a:r>
            <a:endParaRPr lang="cs-CZ" u="sng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>Jsou umístěny přímo na vysílačích Radiokomunikací a jsou ovládány přímo z moderního dotykového pultu </a:t>
            </a:r>
            <a:r>
              <a:rPr lang="cs-CZ" dirty="0">
                <a:solidFill>
                  <a:schemeClr val="tx1"/>
                </a:solidFill>
              </a:rPr>
              <a:t>na centrále </a:t>
            </a:r>
            <a:r>
              <a:rPr lang="cs-CZ" dirty="0" smtClean="0">
                <a:solidFill>
                  <a:schemeClr val="tx1"/>
                </a:solidFill>
              </a:rPr>
              <a:t>GA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>Vzdálený servis a dohled 24/7 je </a:t>
            </a:r>
            <a:r>
              <a:rPr lang="cs-CZ" dirty="0">
                <a:solidFill>
                  <a:schemeClr val="tx1"/>
                </a:solidFill>
              </a:rPr>
              <a:t>uskutečňovaný </a:t>
            </a:r>
            <a:r>
              <a:rPr lang="cs-CZ" dirty="0" smtClean="0">
                <a:solidFill>
                  <a:schemeClr val="tx1"/>
                </a:solidFill>
              </a:rPr>
              <a:t>z dispečinku </a:t>
            </a:r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cs-CZ" dirty="0" smtClean="0">
                <a:solidFill>
                  <a:schemeClr val="tx1"/>
                </a:solidFill>
              </a:rPr>
              <a:t>adiokomunikací 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>Od září 2013 a především po celou hlavní leteckou sezonu 2014 prověřujeme spolehlivost a dosah jednotlivých vysílačů, funkčnost ovládání a celého připojeného zařízení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515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rgbClr val="0070C0"/>
                </a:solidFill>
              </a:rPr>
              <a:t>Technické podrobnosti a topologie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72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150"/>
            <a:ext cx="8147050" cy="54340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b="1" u="sng" dirty="0" smtClean="0">
                <a:solidFill>
                  <a:schemeClr val="tx1"/>
                </a:solidFill>
              </a:rPr>
              <a:t>Komunikace – Vysílačky – Hlášení bez překážek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200" b="1" u="sng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„Přímá komunikace v leteckém pásmu“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Přímo </a:t>
            </a:r>
            <a:r>
              <a:rPr lang="cs-CZ" dirty="0">
                <a:solidFill>
                  <a:schemeClr val="tx1"/>
                </a:solidFill>
              </a:rPr>
              <a:t>z </a:t>
            </a:r>
            <a:r>
              <a:rPr lang="cs-CZ" dirty="0" smtClean="0">
                <a:solidFill>
                  <a:schemeClr val="tx1"/>
                </a:solidFill>
              </a:rPr>
              <a:t>letadla </a:t>
            </a:r>
            <a:r>
              <a:rPr lang="cs-CZ" dirty="0">
                <a:solidFill>
                  <a:schemeClr val="tx1"/>
                </a:solidFill>
              </a:rPr>
              <a:t>do </a:t>
            </a:r>
            <a:r>
              <a:rPr lang="cs-CZ" dirty="0" smtClean="0">
                <a:solidFill>
                  <a:schemeClr val="tx1"/>
                </a:solidFill>
              </a:rPr>
              <a:t>Callcentra </a:t>
            </a:r>
            <a:r>
              <a:rPr lang="cs-CZ" dirty="0">
                <a:solidFill>
                  <a:schemeClr val="tx1"/>
                </a:solidFill>
              </a:rPr>
              <a:t>GA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u="sng" dirty="0" smtClean="0">
                <a:solidFill>
                  <a:schemeClr val="tx1"/>
                </a:solidFill>
              </a:rPr>
              <a:t>Praha/131,400 MHz, 	volací značka  </a:t>
            </a:r>
            <a:r>
              <a:rPr lang="cs-CZ" sz="2200" b="1" u="sng" dirty="0" smtClean="0">
                <a:solidFill>
                  <a:srgbClr val="0066FF"/>
                </a:solidFill>
              </a:rPr>
              <a:t>Doprava Praha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u="sng" dirty="0" smtClean="0">
                <a:solidFill>
                  <a:schemeClr val="tx1"/>
                </a:solidFill>
              </a:rPr>
              <a:t>Ostrava/131,900 MHz,</a:t>
            </a:r>
            <a:r>
              <a:rPr lang="cs-CZ" sz="2200" b="1" u="sng" dirty="0">
                <a:solidFill>
                  <a:schemeClr val="tx1"/>
                </a:solidFill>
              </a:rPr>
              <a:t> </a:t>
            </a:r>
            <a:r>
              <a:rPr lang="cs-CZ" sz="2200" b="1" u="sng" dirty="0" smtClean="0">
                <a:solidFill>
                  <a:schemeClr val="tx1"/>
                </a:solidFill>
              </a:rPr>
              <a:t>	volací </a:t>
            </a:r>
            <a:r>
              <a:rPr lang="cs-CZ" sz="2200" b="1" u="sng" dirty="0">
                <a:solidFill>
                  <a:schemeClr val="tx1"/>
                </a:solidFill>
              </a:rPr>
              <a:t>značka </a:t>
            </a:r>
            <a:r>
              <a:rPr lang="cs-CZ" sz="2200" b="1" u="sng" dirty="0" smtClean="0">
                <a:solidFill>
                  <a:schemeClr val="tx1"/>
                </a:solidFill>
              </a:rPr>
              <a:t> </a:t>
            </a:r>
            <a:r>
              <a:rPr lang="cs-CZ" sz="2200" b="1" u="sng" dirty="0" smtClean="0">
                <a:solidFill>
                  <a:srgbClr val="0066FF"/>
                </a:solidFill>
              </a:rPr>
              <a:t>Doprava Ostrava</a:t>
            </a:r>
            <a:endParaRPr lang="cs-CZ" sz="2200" b="1" u="sng" dirty="0" smtClean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u="sng" dirty="0">
                <a:solidFill>
                  <a:schemeClr val="tx1"/>
                </a:solidFill>
              </a:rPr>
              <a:t>Brno/131,975 MHz</a:t>
            </a:r>
            <a:r>
              <a:rPr lang="cs-CZ" sz="2200" b="1" u="sng" dirty="0" smtClean="0">
                <a:solidFill>
                  <a:schemeClr val="tx1"/>
                </a:solidFill>
              </a:rPr>
              <a:t>,</a:t>
            </a:r>
            <a:r>
              <a:rPr lang="cs-CZ" sz="2200" b="1" u="sng" dirty="0">
                <a:solidFill>
                  <a:schemeClr val="tx1"/>
                </a:solidFill>
              </a:rPr>
              <a:t> </a:t>
            </a:r>
            <a:r>
              <a:rPr lang="cs-CZ" sz="2200" b="1" u="sng" dirty="0" smtClean="0">
                <a:solidFill>
                  <a:schemeClr val="tx1"/>
                </a:solidFill>
              </a:rPr>
              <a:t>	volací </a:t>
            </a:r>
            <a:r>
              <a:rPr lang="cs-CZ" sz="2200" b="1" u="sng" dirty="0">
                <a:solidFill>
                  <a:schemeClr val="tx1"/>
                </a:solidFill>
              </a:rPr>
              <a:t>značka </a:t>
            </a:r>
            <a:r>
              <a:rPr lang="cs-CZ" sz="2200" b="1" u="sng" dirty="0" smtClean="0">
                <a:solidFill>
                  <a:schemeClr val="tx1"/>
                </a:solidFill>
              </a:rPr>
              <a:t> </a:t>
            </a:r>
            <a:r>
              <a:rPr lang="cs-CZ" sz="2200" b="1" u="sng" dirty="0" smtClean="0">
                <a:solidFill>
                  <a:srgbClr val="0066FF"/>
                </a:solidFill>
              </a:rPr>
              <a:t>Doprava Brno</a:t>
            </a:r>
            <a:r>
              <a:rPr lang="cs-CZ" sz="2200" b="1" u="sng" dirty="0" smtClean="0">
                <a:solidFill>
                  <a:schemeClr val="tx1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200" b="1" u="sng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Tři vysílače v Ostravě - Hošťálkovice, Brně- Hády a v Praze- Strahov </a:t>
            </a:r>
            <a:r>
              <a:rPr lang="cs-CZ" u="sng" dirty="0" smtClean="0">
                <a:solidFill>
                  <a:schemeClr val="tx1"/>
                </a:solidFill>
              </a:rPr>
              <a:t>jsou obsluhovány z Callcentra Global Assistance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endParaRPr lang="cs-CZ" u="sng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	v pracovní době  </a:t>
            </a:r>
            <a:r>
              <a:rPr lang="cs-CZ" b="1" dirty="0" smtClean="0">
                <a:solidFill>
                  <a:schemeClr val="tx1"/>
                </a:solidFill>
              </a:rPr>
              <a:t>od 	5,00 do 21,00 Po-Pá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b="1" dirty="0" smtClean="0">
                <a:solidFill>
                  <a:schemeClr val="tx1"/>
                </a:solidFill>
              </a:rPr>
              <a:t>			7,00 do 20,30 So, Ne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86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275" y="134634"/>
            <a:ext cx="8045450" cy="4320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smtClean="0"/>
              <a:t>Pracoviště operátora letecké pohyblivé služby GA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00538" cy="62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121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1556792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cs typeface="Arial" charset="0"/>
              </a:rPr>
              <a:t>Zejména na Brněnské frekvenci </a:t>
            </a:r>
            <a:r>
              <a:rPr lang="cs-CZ" sz="2400" b="1" u="sng" dirty="0">
                <a:solidFill>
                  <a:prstClr val="black"/>
                </a:solidFill>
                <a:cs typeface="Arial" charset="0"/>
              </a:rPr>
              <a:t>131,975 MHz je velký radioprovoz </a:t>
            </a:r>
            <a:r>
              <a:rPr lang="cs-CZ" sz="2400" dirty="0">
                <a:solidFill>
                  <a:prstClr val="black"/>
                </a:solidFill>
                <a:cs typeface="Arial" charset="0"/>
              </a:rPr>
              <a:t> dopravních letadel na Vídeňské letiště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cs typeface="Arial" charset="0"/>
              </a:rPr>
              <a:t>Méně už na Ostravském </a:t>
            </a:r>
            <a:r>
              <a:rPr lang="cs-CZ" sz="2400" b="1" u="sng" dirty="0">
                <a:solidFill>
                  <a:prstClr val="black"/>
                </a:solidFill>
                <a:cs typeface="Arial" charset="0"/>
              </a:rPr>
              <a:t>131,900 MHz</a:t>
            </a:r>
            <a:r>
              <a:rPr lang="cs-CZ" sz="2400" dirty="0">
                <a:solidFill>
                  <a:prstClr val="black"/>
                </a:solidFill>
                <a:cs typeface="Arial" charset="0"/>
              </a:rPr>
              <a:t> a Pražském </a:t>
            </a:r>
            <a:r>
              <a:rPr lang="cs-CZ" sz="2400" b="1" u="sng" dirty="0">
                <a:solidFill>
                  <a:prstClr val="black"/>
                </a:solidFill>
                <a:cs typeface="Arial" charset="0"/>
              </a:rPr>
              <a:t>131,400 MHz </a:t>
            </a:r>
            <a:r>
              <a:rPr lang="cs-CZ" sz="2400" dirty="0">
                <a:solidFill>
                  <a:prstClr val="black"/>
                </a:solidFill>
                <a:cs typeface="Arial" charset="0"/>
              </a:rPr>
              <a:t>kmitočtu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prstClr val="black"/>
                </a:solidFill>
                <a:cs typeface="Arial" charset="0"/>
              </a:rPr>
              <a:t>Provoz je od začátku monitorován a spojení jsou nahrávána, databáze dnes čítá tisíce záznamů a nahrávek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prstClr val="black"/>
                </a:solidFill>
                <a:cs typeface="Arial" charset="0"/>
              </a:rPr>
              <a:t>Z toho OVĚŘENÝCH spojení od pilotů - nebeských Andělů je více než 380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b="1" u="sng" dirty="0">
                <a:solidFill>
                  <a:prstClr val="black"/>
                </a:solidFill>
                <a:cs typeface="Arial" charset="0"/>
              </a:rPr>
              <a:t>Bohužel o neprovedených spojení se nedozvídáme  / PB……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cs typeface="Arial" charset="0"/>
              </a:rPr>
              <a:t>Od června 2014 testujeme </a:t>
            </a:r>
            <a:r>
              <a:rPr lang="cs-CZ" sz="2400" b="1" dirty="0">
                <a:solidFill>
                  <a:srgbClr val="0070C0"/>
                </a:solidFill>
                <a:cs typeface="Arial" charset="0"/>
              </a:rPr>
              <a:t>TROJÍ ZAKLÍČOVÁNÍ  </a:t>
            </a:r>
            <a:r>
              <a:rPr lang="cs-CZ" sz="2400" b="1" dirty="0">
                <a:solidFill>
                  <a:prstClr val="black"/>
                </a:solidFill>
                <a:cs typeface="Arial" charset="0"/>
              </a:rPr>
              <a:t>pro zajištění priority Nebeských Andělů při provozu</a:t>
            </a:r>
          </a:p>
        </p:txBody>
      </p:sp>
      <p:sp>
        <p:nvSpPr>
          <p:cNvPr id="5" name="Obdélník 4"/>
          <p:cNvSpPr/>
          <p:nvPr/>
        </p:nvSpPr>
        <p:spPr>
          <a:xfrm>
            <a:off x="755576" y="188640"/>
            <a:ext cx="7200800" cy="111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2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cs typeface="Arial" charset="0"/>
              </a:rPr>
              <a:t>Pokrytí a výsledky testování dosahu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cs-CZ" altLang="cs-CZ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91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141277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cs typeface="Arial" charset="0"/>
              </a:rPr>
              <a:t>Žádáme vás, </a:t>
            </a:r>
            <a:r>
              <a:rPr lang="cs-CZ" sz="2400" dirty="0" smtClean="0">
                <a:solidFill>
                  <a:prstClr val="black"/>
                </a:solidFill>
                <a:cs typeface="Arial" charset="0"/>
              </a:rPr>
              <a:t>abyste </a:t>
            </a:r>
            <a:r>
              <a:rPr lang="cs-CZ" sz="2400" dirty="0">
                <a:solidFill>
                  <a:prstClr val="black"/>
                </a:solidFill>
                <a:cs typeface="Arial" charset="0"/>
              </a:rPr>
              <a:t>při chybném pokusu o spojení zavolali výšku, frekvenci a souřadnice na telefon do Callcentra 	    </a:t>
            </a:r>
            <a:r>
              <a:rPr lang="cs-CZ" sz="2400" dirty="0" err="1">
                <a:solidFill>
                  <a:prstClr val="black"/>
                </a:solidFill>
                <a:cs typeface="Arial" charset="0"/>
              </a:rPr>
              <a:t>Globalu</a:t>
            </a:r>
            <a:r>
              <a:rPr lang="cs-CZ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2400" b="1" dirty="0">
                <a:solidFill>
                  <a:prstClr val="black"/>
                </a:solidFill>
                <a:cs typeface="Arial" charset="0"/>
              </a:rPr>
              <a:t>800 1220 12. </a:t>
            </a:r>
            <a:endParaRPr lang="cs-CZ" sz="2400" dirty="0">
              <a:solidFill>
                <a:prstClr val="black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cs typeface="Arial" charset="0"/>
              </a:rPr>
              <a:t>ZÁZNAM SI POSLECHNEME A VYHODNOTÍME SPOLU S ODBORNÍKY RADIOKOMUNIKACÍ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cs typeface="Arial" charset="0"/>
              </a:rPr>
              <a:t>Na základě takto získaných údajů bude celá síť doladěna a upravena, zejména výškové nastavení vyzařování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cs typeface="Arial" charset="0"/>
              </a:rPr>
              <a:t>Máte možnost se podílet na opravdu výjimečném projektu v Evropě, kdy v leteckém pásmu je možno komunikovat dopravní a další krizové informace mimo letecký provoz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rgbClr val="C00000"/>
                </a:solidFill>
                <a:cs typeface="Arial" charset="0"/>
              </a:rPr>
              <a:t>   i tento projekt poslouží k šíření dobrého jména pilotů -  </a:t>
            </a:r>
          </a:p>
          <a:p>
            <a:pPr>
              <a:spcBef>
                <a:spcPct val="0"/>
              </a:spcBef>
              <a:defRPr/>
            </a:pPr>
            <a:r>
              <a:rPr lang="cs-CZ" sz="2400" dirty="0">
                <a:solidFill>
                  <a:srgbClr val="C00000"/>
                </a:solidFill>
                <a:cs typeface="Arial" charset="0"/>
              </a:rPr>
              <a:t>    </a:t>
            </a:r>
            <a:r>
              <a:rPr lang="cs-CZ" sz="2400" dirty="0">
                <a:solidFill>
                  <a:srgbClr val="0070C0"/>
                </a:solidFill>
                <a:cs typeface="Arial" charset="0"/>
              </a:rPr>
              <a:t>Nebeských Andělů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755576" y="188640"/>
            <a:ext cx="7200800" cy="111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2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cs typeface="Arial" charset="0"/>
              </a:rPr>
              <a:t>Pokrytí a výsledky testování dosahu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cs-CZ" altLang="cs-CZ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84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3407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Stručný 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Úvodem informace z činnosti klubu od začátku do dnes „Jak to všechno začalo?“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>
                <a:solidFill>
                  <a:schemeClr val="tx1"/>
                </a:solidFill>
              </a:rPr>
              <a:t>Co je vlastně karta Nebeského </a:t>
            </a:r>
            <a:r>
              <a:rPr lang="cs-CZ" sz="3600" dirty="0" smtClean="0">
                <a:solidFill>
                  <a:schemeClr val="tx1"/>
                </a:solidFill>
              </a:rPr>
              <a:t>Anděla?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Jak dál?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Krátké vyhlášení nejlepších Andělů, vyhlášení dalších </a:t>
            </a:r>
            <a:r>
              <a:rPr lang="cs-CZ" sz="3600" dirty="0">
                <a:solidFill>
                  <a:schemeClr val="tx1"/>
                </a:solidFill>
              </a:rPr>
              <a:t>kategorií individuálně během dne (</a:t>
            </a:r>
            <a:r>
              <a:rPr lang="cs-CZ" sz="3600" dirty="0" smtClean="0">
                <a:solidFill>
                  <a:schemeClr val="tx1"/>
                </a:solidFill>
              </a:rPr>
              <a:t>nevzdálenější přílet, nejstarší…)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Několik slov k programu dnešního výročního sletu s LAA ČR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600" dirty="0" smtClean="0">
              <a:solidFill>
                <a:schemeClr val="tx1"/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u="sng" dirty="0" smtClean="0">
                <a:solidFill>
                  <a:schemeClr val="tx1"/>
                </a:solidFill>
              </a:rPr>
              <a:t>„Radiokomunikační síť“ Nebeských Andělů krátké shrnutí 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87625" y="5229200"/>
            <a:ext cx="1512168" cy="11521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7030A0"/>
                </a:solidFill>
              </a:rPr>
              <a:t>Další prezentace</a:t>
            </a:r>
          </a:p>
        </p:txBody>
      </p:sp>
    </p:spTree>
    <p:extLst>
      <p:ext uri="{BB962C8B-B14F-4D97-AF65-F5344CB8AC3E}">
        <p14:creationId xmlns:p14="http://schemas.microsoft.com/office/powerpoint/2010/main" val="3905901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5279" y="188640"/>
            <a:ext cx="8045450" cy="4320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smtClean="0"/>
              <a:t>Máme přehled o uskutečněných místech spojení ČR</a:t>
            </a:r>
            <a:endParaRPr lang="cs-CZ" sz="2400" dirty="0"/>
          </a:p>
        </p:txBody>
      </p:sp>
      <p:pic>
        <p:nvPicPr>
          <p:cNvPr id="1028" name="Picture 4" descr="D:\Users\machovec\Disk Google\AA GA folder\ANDĚLSKÝ KLUB\FOTO\MAPKA DOSAHU VYSÍLAČEKend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42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6166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200" dirty="0" smtClean="0">
                <a:solidFill>
                  <a:schemeClr val="tx1"/>
                </a:solidFill>
              </a:rPr>
              <a:t>Rádi </a:t>
            </a:r>
            <a:r>
              <a:rPr lang="cs-CZ" altLang="cs-CZ" sz="2200" dirty="0" smtClean="0">
                <a:solidFill>
                  <a:schemeClr val="tx1"/>
                </a:solidFill>
              </a:rPr>
              <a:t>bychom, </a:t>
            </a:r>
            <a:r>
              <a:rPr lang="cs-CZ" altLang="cs-CZ" sz="2200" dirty="0" smtClean="0">
                <a:solidFill>
                  <a:schemeClr val="tx1"/>
                </a:solidFill>
              </a:rPr>
              <a:t>aby se radiové spojení mezi piloty rozšířilo a stalo se hlavním komunikačním kanálem pro rychlé dopravní hlášení</a:t>
            </a:r>
          </a:p>
          <a:p>
            <a:pPr eaLnBrk="1" hangingPunct="1"/>
            <a:r>
              <a:rPr lang="cs-CZ" altLang="cs-CZ" sz="2200" dirty="0" smtClean="0">
                <a:solidFill>
                  <a:srgbClr val="C00000"/>
                </a:solidFill>
              </a:rPr>
              <a:t>Pro podzimní testování radiosítě budeme každý měsíc vyhlašovat nejpilnějšího pilota, tedy nejčastější spojení s jedním letadlem (volačkou) </a:t>
            </a:r>
            <a:r>
              <a:rPr lang="cs-CZ" altLang="cs-CZ" sz="2200" u="sng" dirty="0" smtClean="0">
                <a:solidFill>
                  <a:srgbClr val="C00000"/>
                </a:solidFill>
              </a:rPr>
              <a:t>z oblasti D1,D2,D5,D8,R3,R4 a dalších důležitých silnic</a:t>
            </a:r>
          </a:p>
          <a:p>
            <a:pPr eaLnBrk="1" hangingPunct="1"/>
            <a:r>
              <a:rPr lang="cs-CZ" altLang="cs-CZ" sz="2200" dirty="0" smtClean="0">
                <a:solidFill>
                  <a:srgbClr val="C00000"/>
                </a:solidFill>
              </a:rPr>
              <a:t>Pro zmapování dosahu vysílačů </a:t>
            </a:r>
            <a:r>
              <a:rPr lang="cs-CZ" altLang="cs-CZ" sz="2200" dirty="0" smtClean="0">
                <a:solidFill>
                  <a:srgbClr val="C00000"/>
                </a:solidFill>
              </a:rPr>
              <a:t>potřebujeme, </a:t>
            </a:r>
            <a:r>
              <a:rPr lang="cs-CZ" altLang="cs-CZ" sz="2200" dirty="0" smtClean="0">
                <a:solidFill>
                  <a:srgbClr val="C00000"/>
                </a:solidFill>
              </a:rPr>
              <a:t>aby se z Hradeckého a </a:t>
            </a:r>
            <a:r>
              <a:rPr lang="cs-CZ" altLang="cs-CZ" sz="2200" dirty="0">
                <a:solidFill>
                  <a:srgbClr val="C00000"/>
                </a:solidFill>
              </a:rPr>
              <a:t>P</a:t>
            </a:r>
            <a:r>
              <a:rPr lang="cs-CZ" altLang="cs-CZ" sz="2200" dirty="0" smtClean="0">
                <a:solidFill>
                  <a:srgbClr val="C00000"/>
                </a:solidFill>
              </a:rPr>
              <a:t>ardubického kraje, stejně jako z jižních Čech kolem Budějovic a </a:t>
            </a:r>
            <a:r>
              <a:rPr lang="cs-CZ" altLang="cs-CZ" sz="2200" dirty="0" smtClean="0">
                <a:solidFill>
                  <a:srgbClr val="C00000"/>
                </a:solidFill>
              </a:rPr>
              <a:t>Plzně, </a:t>
            </a:r>
            <a:r>
              <a:rPr lang="cs-CZ" altLang="cs-CZ" sz="2200" dirty="0" smtClean="0">
                <a:solidFill>
                  <a:srgbClr val="C00000"/>
                </a:solidFill>
              </a:rPr>
              <a:t>ozvalo co nejvíce pilotů - Nebeských Andělů</a:t>
            </a:r>
          </a:p>
          <a:p>
            <a:pPr eaLnBrk="1" hangingPunct="1"/>
            <a:r>
              <a:rPr lang="cs-CZ" altLang="cs-CZ" sz="2200" dirty="0" smtClean="0">
                <a:solidFill>
                  <a:srgbClr val="C00000"/>
                </a:solidFill>
              </a:rPr>
              <a:t>Hodnotné ceny budou vypsány na webu Klubu Nebeských Andělů </a:t>
            </a:r>
            <a:r>
              <a:rPr lang="cs-CZ" altLang="cs-CZ" sz="2200" dirty="0" smtClean="0">
                <a:solidFill>
                  <a:srgbClr val="C00000"/>
                </a:solidFill>
                <a:hlinkClick r:id="rId2"/>
              </a:rPr>
              <a:t>www.na1220.cz</a:t>
            </a:r>
            <a:r>
              <a:rPr lang="cs-CZ" altLang="cs-CZ" sz="2200" dirty="0" smtClean="0">
                <a:solidFill>
                  <a:srgbClr val="C00000"/>
                </a:solidFill>
              </a:rPr>
              <a:t>  v sekci novinky</a:t>
            </a:r>
          </a:p>
          <a:p>
            <a:pPr eaLnBrk="1" hangingPunct="1"/>
            <a:r>
              <a:rPr lang="cs-CZ" altLang="cs-CZ" sz="2200" u="sng" dirty="0">
                <a:solidFill>
                  <a:srgbClr val="C00000"/>
                </a:solidFill>
              </a:rPr>
              <a:t>Neuskutečněná spojení jsou pro nás důležitá, informujte, </a:t>
            </a:r>
            <a:r>
              <a:rPr lang="cs-CZ" altLang="cs-CZ" sz="2200" u="sng" dirty="0" smtClean="0">
                <a:solidFill>
                  <a:srgbClr val="C00000"/>
                </a:solidFill>
              </a:rPr>
              <a:t>volejte 800 1220 12, </a:t>
            </a:r>
            <a:r>
              <a:rPr lang="cs-CZ" altLang="cs-CZ" sz="2200" u="sng" dirty="0">
                <a:solidFill>
                  <a:srgbClr val="C00000"/>
                </a:solidFill>
              </a:rPr>
              <a:t>pište na email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 smtClean="0">
                <a:solidFill>
                  <a:srgbClr val="C00000"/>
                </a:solidFill>
              </a:rPr>
              <a:t> </a:t>
            </a:r>
            <a:r>
              <a:rPr lang="cs-CZ" altLang="cs-CZ" sz="2200" u="sng" dirty="0" smtClean="0">
                <a:solidFill>
                  <a:srgbClr val="0070C0"/>
                </a:solidFill>
              </a:rPr>
              <a:t>machovec@1220.cz</a:t>
            </a:r>
            <a:endParaRPr lang="cs-CZ" altLang="cs-CZ" sz="2200" u="sng" dirty="0">
              <a:solidFill>
                <a:srgbClr val="0070C0"/>
              </a:solidFill>
            </a:endParaRPr>
          </a:p>
          <a:p>
            <a:pPr eaLnBrk="1" hangingPunct="1"/>
            <a:r>
              <a:rPr lang="cs-CZ" altLang="cs-CZ" sz="2200" dirty="0" smtClean="0">
                <a:solidFill>
                  <a:srgbClr val="C00000"/>
                </a:solidFill>
              </a:rPr>
              <a:t>Rádi bychom co nejdříve začali zdůrazňovat v dopravních informacích, že se jedná o servis pilotů veřejnosti</a:t>
            </a: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600149" y="260648"/>
            <a:ext cx="8045450" cy="432048"/>
          </a:xfrm>
        </p:spPr>
        <p:txBody>
          <a:bodyPr/>
          <a:lstStyle/>
          <a:p>
            <a:pPr marL="0" indent="0" eaLnBrk="1" hangingPunct="1"/>
            <a:r>
              <a:rPr lang="cs-CZ" altLang="cs-CZ" sz="3200" b="1" dirty="0">
                <a:solidFill>
                  <a:srgbClr val="0070C0"/>
                </a:solidFill>
              </a:rPr>
              <a:t>Co dnes a co v příštím období ?</a:t>
            </a:r>
          </a:p>
        </p:txBody>
      </p:sp>
    </p:spTree>
    <p:extLst>
      <p:ext uri="{BB962C8B-B14F-4D97-AF65-F5344CB8AC3E}">
        <p14:creationId xmlns:p14="http://schemas.microsoft.com/office/powerpoint/2010/main" val="3955879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150"/>
            <a:ext cx="7467600" cy="54340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altLang="cs-CZ" sz="4800" dirty="0" smtClean="0">
                <a:solidFill>
                  <a:schemeClr val="tx1"/>
                </a:solidFill>
              </a:rPr>
              <a:t>Děkuji za pozornost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altLang="cs-CZ" sz="4800" dirty="0" smtClean="0">
                <a:solidFill>
                  <a:schemeClr val="tx1"/>
                </a:solidFill>
              </a:rPr>
              <a:t>a přeji všem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altLang="cs-CZ" sz="4800" smtClean="0">
                <a:solidFill>
                  <a:schemeClr val="tx1"/>
                </a:solidFill>
              </a:rPr>
              <a:t>příjemný </a:t>
            </a:r>
            <a:r>
              <a:rPr lang="cs-CZ" altLang="cs-CZ" sz="4800" smtClean="0">
                <a:solidFill>
                  <a:schemeClr val="tx1"/>
                </a:solidFill>
              </a:rPr>
              <a:t>den </a:t>
            </a:r>
            <a:endParaRPr lang="cs-CZ" altLang="cs-CZ" sz="48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cs-CZ" altLang="cs-CZ" sz="4800" dirty="0" smtClean="0">
                <a:solidFill>
                  <a:schemeClr val="tx1"/>
                </a:solidFill>
              </a:rPr>
              <a:t>zde na Jihlavském letišti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altLang="cs-CZ" sz="3600" dirty="0" smtClean="0">
                <a:solidFill>
                  <a:schemeClr val="tx1"/>
                </a:solidFill>
              </a:rPr>
              <a:t>23.Srpna 2014</a:t>
            </a:r>
          </a:p>
        </p:txBody>
      </p:sp>
      <p:sp>
        <p:nvSpPr>
          <p:cNvPr id="3" name="Stužka zahnutá dolů 2"/>
          <p:cNvSpPr/>
          <p:nvPr/>
        </p:nvSpPr>
        <p:spPr>
          <a:xfrm>
            <a:off x="2195736" y="4941168"/>
            <a:ext cx="4032274" cy="1007392"/>
          </a:xfrm>
          <a:prstGeom prst="ellipseRibb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cs-CZ" dirty="0">
              <a:solidFill>
                <a:prstClr val="white"/>
              </a:solidFill>
            </a:endParaRPr>
          </a:p>
          <a:p>
            <a:pPr algn="r">
              <a:defRPr/>
            </a:pPr>
            <a:r>
              <a:rPr lang="cs-CZ" dirty="0">
                <a:solidFill>
                  <a:prstClr val="white"/>
                </a:solidFill>
              </a:rPr>
              <a:t>Děkuji za pozornost</a:t>
            </a:r>
          </a:p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bold@1220.cz</a:t>
            </a:r>
          </a:p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916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Jak to vše začalo.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40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Dovolte, </a:t>
            </a:r>
            <a:r>
              <a:rPr lang="cs-CZ" dirty="0" smtClean="0">
                <a:solidFill>
                  <a:schemeClr val="tx1"/>
                </a:solidFill>
              </a:rPr>
              <a:t>abych Vás přivítal na již pátém Sletu </a:t>
            </a:r>
            <a:r>
              <a:rPr lang="cs-CZ" dirty="0">
                <a:solidFill>
                  <a:schemeClr val="tx1"/>
                </a:solidFill>
              </a:rPr>
              <a:t>Klubu Nebeských </a:t>
            </a:r>
            <a:r>
              <a:rPr lang="cs-CZ" dirty="0" smtClean="0">
                <a:solidFill>
                  <a:schemeClr val="tx1"/>
                </a:solidFill>
              </a:rPr>
              <a:t>Andělů, *** již podruhé </a:t>
            </a:r>
            <a:r>
              <a:rPr lang="cs-CZ" dirty="0">
                <a:solidFill>
                  <a:schemeClr val="tx1"/>
                </a:solidFill>
              </a:rPr>
              <a:t>zde </a:t>
            </a:r>
            <a:r>
              <a:rPr lang="cs-CZ" dirty="0" smtClean="0">
                <a:solidFill>
                  <a:schemeClr val="tx1"/>
                </a:solidFill>
              </a:rPr>
              <a:t>na letišti v Jihlavě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Před pěti lety, 21. dubna 2010 podepsali zástupci AEROKLUBU, Letecké Amatérské Asociace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GLOBAL </a:t>
            </a:r>
            <a:r>
              <a:rPr lang="cs-CZ" dirty="0">
                <a:solidFill>
                  <a:schemeClr val="tx1"/>
                </a:solidFill>
              </a:rPr>
              <a:t>ASSISTANCE, společné memorandum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Na </a:t>
            </a:r>
            <a:r>
              <a:rPr lang="cs-CZ" dirty="0" smtClean="0">
                <a:solidFill>
                  <a:schemeClr val="tx1"/>
                </a:solidFill>
              </a:rPr>
              <a:t>podzim v září 2010 byl zorganizován první Slet NA </a:t>
            </a:r>
            <a:r>
              <a:rPr lang="cs-CZ" dirty="0" err="1" smtClean="0">
                <a:solidFill>
                  <a:schemeClr val="tx1"/>
                </a:solidFill>
              </a:rPr>
              <a:t>na</a:t>
            </a:r>
            <a:r>
              <a:rPr lang="cs-CZ" dirty="0" smtClean="0">
                <a:solidFill>
                  <a:schemeClr val="tx1"/>
                </a:solidFill>
              </a:rPr>
              <a:t> letišti Letňany, kde to ještě další dvě sezony pokračovalo, loni a letos jsme zde na Jihlavském letišti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V roce 2010 jsme pro všechny aktivní členy připravili vybrané asistenční služby pro letadlo a pro auto /bezplatné využití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Od roku 2012 organizujeme pravidelná letní setkání 	       „Na </a:t>
            </a:r>
            <a:r>
              <a:rPr lang="cs-CZ" dirty="0" err="1" smtClean="0">
                <a:solidFill>
                  <a:schemeClr val="tx1"/>
                </a:solidFill>
              </a:rPr>
              <a:t>Bohemku</a:t>
            </a:r>
            <a:r>
              <a:rPr lang="cs-CZ" dirty="0" smtClean="0">
                <a:solidFill>
                  <a:schemeClr val="tx1"/>
                </a:solidFill>
              </a:rPr>
              <a:t> na křídlech“, letos to už byl třetí rok..</a:t>
            </a:r>
          </a:p>
        </p:txBody>
      </p:sp>
    </p:spTree>
    <p:extLst>
      <p:ext uri="{BB962C8B-B14F-4D97-AF65-F5344CB8AC3E}">
        <p14:creationId xmlns:p14="http://schemas.microsoft.com/office/powerpoint/2010/main" val="3650783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7"/>
            <a:ext cx="8280920" cy="547260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Od roku </a:t>
            </a:r>
            <a:r>
              <a:rPr lang="cs-CZ" dirty="0" smtClean="0">
                <a:solidFill>
                  <a:schemeClr val="tx1"/>
                </a:solidFill>
              </a:rPr>
              <a:t>2013, </a:t>
            </a:r>
            <a:r>
              <a:rPr lang="cs-CZ" dirty="0">
                <a:solidFill>
                  <a:schemeClr val="tx1"/>
                </a:solidFill>
              </a:rPr>
              <a:t>po </a:t>
            </a:r>
            <a:r>
              <a:rPr lang="cs-CZ" dirty="0">
                <a:solidFill>
                  <a:schemeClr val="tx1"/>
                </a:solidFill>
              </a:rPr>
              <a:t>dohodě s tvůrcem Databáze letišť </a:t>
            </a:r>
            <a:r>
              <a:rPr lang="cs-CZ" dirty="0">
                <a:solidFill>
                  <a:schemeClr val="tx1"/>
                </a:solidFill>
              </a:rPr>
              <a:t>rozesíláme všem </a:t>
            </a:r>
            <a:r>
              <a:rPr lang="cs-CZ" dirty="0">
                <a:solidFill>
                  <a:schemeClr val="tx1"/>
                </a:solidFill>
              </a:rPr>
              <a:t>licence </a:t>
            </a:r>
            <a:r>
              <a:rPr lang="cs-CZ" dirty="0">
                <a:solidFill>
                  <a:schemeClr val="tx1"/>
                </a:solidFill>
              </a:rPr>
              <a:t>na </a:t>
            </a:r>
            <a:r>
              <a:rPr lang="cs-CZ" dirty="0">
                <a:solidFill>
                  <a:schemeClr val="tx1"/>
                </a:solidFill>
              </a:rPr>
              <a:t>aplikaci </a:t>
            </a:r>
            <a:r>
              <a:rPr lang="cs-CZ" dirty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zařízení </a:t>
            </a:r>
            <a:r>
              <a:rPr lang="cs-CZ" dirty="0">
                <a:solidFill>
                  <a:schemeClr val="tx1"/>
                </a:solidFill>
              </a:rPr>
              <a:t>APPLE, kterou jsme i </a:t>
            </a:r>
            <a:r>
              <a:rPr lang="cs-CZ" dirty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sezonu 2014-2015 zakoupili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Po celou dobu vyhlašujeme </a:t>
            </a:r>
            <a:r>
              <a:rPr lang="cs-CZ" dirty="0">
                <a:solidFill>
                  <a:schemeClr val="tx1"/>
                </a:solidFill>
              </a:rPr>
              <a:t>nepravidelné soutěže, které odměňujeme atraktivními cenami,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Fotosoutěž Záplavy 2013, </a:t>
            </a:r>
            <a:r>
              <a:rPr lang="cs-CZ" sz="2400" dirty="0">
                <a:solidFill>
                  <a:schemeClr val="tx1"/>
                </a:solidFill>
              </a:rPr>
              <a:t>vyhlášení bylo na Sosnové, cenou byla      Navigace </a:t>
            </a:r>
            <a:r>
              <a:rPr lang="cs-CZ" sz="2400" dirty="0">
                <a:solidFill>
                  <a:schemeClr val="tx1"/>
                </a:solidFill>
              </a:rPr>
              <a:t>GARMIN NUVI </a:t>
            </a:r>
            <a:r>
              <a:rPr lang="cs-CZ" sz="2400" dirty="0">
                <a:solidFill>
                  <a:schemeClr val="tx1"/>
                </a:solidFill>
              </a:rPr>
              <a:t>2455, </a:t>
            </a:r>
            <a:r>
              <a:rPr lang="cs-CZ" sz="2400" dirty="0">
                <a:solidFill>
                  <a:schemeClr val="tx1"/>
                </a:solidFill>
              </a:rPr>
              <a:t>s doživotní obnovou map,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Stejně jako akce „Požáry“ od roku 2012, kdy </a:t>
            </a:r>
            <a:r>
              <a:rPr lang="cs-CZ" sz="2400" dirty="0">
                <a:solidFill>
                  <a:schemeClr val="tx1"/>
                </a:solidFill>
              </a:rPr>
              <a:t>jsme </a:t>
            </a:r>
            <a:r>
              <a:rPr lang="cs-CZ" sz="2400" dirty="0">
                <a:solidFill>
                  <a:schemeClr val="tx1"/>
                </a:solidFill>
              </a:rPr>
              <a:t>na webu </a:t>
            </a:r>
            <a:r>
              <a:rPr lang="cs-CZ" sz="2400" dirty="0" smtClean="0">
                <a:solidFill>
                  <a:srgbClr val="0070C0"/>
                </a:solidFill>
                <a:hlinkClick r:id="rId2"/>
              </a:rPr>
              <a:t>www.na1220.cz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umístili </a:t>
            </a:r>
            <a:r>
              <a:rPr lang="cs-CZ" sz="2400" dirty="0">
                <a:solidFill>
                  <a:schemeClr val="tx1"/>
                </a:solidFill>
              </a:rPr>
              <a:t>fotogalerii členů </a:t>
            </a:r>
            <a:endParaRPr lang="cs-CZ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letech 2011 až 2013  byly několikrát  rozesílány vouchery na </a:t>
            </a:r>
            <a:r>
              <a:rPr lang="cs-CZ" dirty="0" smtClean="0">
                <a:solidFill>
                  <a:schemeClr val="tx1"/>
                </a:solidFill>
              </a:rPr>
              <a:t>Kurzy </a:t>
            </a:r>
            <a:r>
              <a:rPr lang="cs-CZ" dirty="0">
                <a:solidFill>
                  <a:schemeClr val="tx1"/>
                </a:solidFill>
              </a:rPr>
              <a:t>bezpečné </a:t>
            </a:r>
            <a:r>
              <a:rPr lang="cs-CZ" dirty="0" smtClean="0">
                <a:solidFill>
                  <a:schemeClr val="tx1"/>
                </a:solidFill>
              </a:rPr>
              <a:t>jízdy </a:t>
            </a:r>
            <a:r>
              <a:rPr lang="cs-CZ" dirty="0">
                <a:solidFill>
                  <a:schemeClr val="tx1"/>
                </a:solidFill>
              </a:rPr>
              <a:t>na Autodromu Sosnová (v hodnotě 2800,-)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Na každém sletu jsou pro vás připraveny drobné předměty, které se mohou hodit stejně jako </a:t>
            </a:r>
            <a:r>
              <a:rPr lang="cs-CZ" dirty="0">
                <a:solidFill>
                  <a:schemeClr val="tx1"/>
                </a:solidFill>
              </a:rPr>
              <a:t>dnes (taška na doklady, šroubovák, propiska na krk, tričko a čepice)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Za </a:t>
            </a:r>
            <a:r>
              <a:rPr lang="cs-CZ" dirty="0">
                <a:solidFill>
                  <a:schemeClr val="tx1"/>
                </a:solidFill>
              </a:rPr>
              <a:t>5 let od založení klubu je dnes aktivních Nebeských Andělů </a:t>
            </a:r>
            <a:r>
              <a:rPr lang="cs-CZ" dirty="0">
                <a:solidFill>
                  <a:schemeClr val="tx1"/>
                </a:solidFill>
              </a:rPr>
              <a:t> 469,  </a:t>
            </a:r>
            <a:r>
              <a:rPr lang="cs-CZ" dirty="0">
                <a:solidFill>
                  <a:schemeClr val="tx1"/>
                </a:solidFill>
              </a:rPr>
              <a:t>počet </a:t>
            </a:r>
            <a:r>
              <a:rPr lang="cs-CZ" dirty="0">
                <a:solidFill>
                  <a:schemeClr val="tx1"/>
                </a:solidFill>
              </a:rPr>
              <a:t>přiměřeně stoupá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podle toho jak se šíří dobré jméno 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Díky </a:t>
            </a:r>
            <a:r>
              <a:rPr lang="cs-CZ" dirty="0">
                <a:solidFill>
                  <a:schemeClr val="tx1"/>
                </a:solidFill>
              </a:rPr>
              <a:t>vám a vaší aktivitě </a:t>
            </a:r>
            <a:r>
              <a:rPr lang="cs-CZ" dirty="0">
                <a:solidFill>
                  <a:schemeClr val="tx1"/>
                </a:solidFill>
              </a:rPr>
              <a:t>tak dobré </a:t>
            </a:r>
            <a:r>
              <a:rPr lang="cs-CZ" dirty="0">
                <a:solidFill>
                  <a:schemeClr val="tx1"/>
                </a:solidFill>
              </a:rPr>
              <a:t>jméno sportovních </a:t>
            </a:r>
            <a:r>
              <a:rPr lang="cs-CZ" dirty="0">
                <a:solidFill>
                  <a:schemeClr val="tx1"/>
                </a:solidFill>
              </a:rPr>
              <a:t>pilotů získává svoji váhu na veřejnosti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980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Jak to vše začalo..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077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24744"/>
            <a:ext cx="7786688" cy="5434013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Karta slouží jako průkaz </a:t>
            </a:r>
            <a:r>
              <a:rPr lang="cs-CZ" dirty="0">
                <a:solidFill>
                  <a:schemeClr val="tx1"/>
                </a:solidFill>
              </a:rPr>
              <a:t>pro </a:t>
            </a:r>
            <a:r>
              <a:rPr lang="cs-CZ" dirty="0" smtClean="0">
                <a:solidFill>
                  <a:schemeClr val="tx1"/>
                </a:solidFill>
              </a:rPr>
              <a:t>slevy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služby a rovněž jako vstupenka na akce pořádané Klubem NA.  Je na ní uvedeno bezplatné číslo </a:t>
            </a:r>
            <a:r>
              <a:rPr lang="cs-CZ" b="1" dirty="0" smtClean="0">
                <a:solidFill>
                  <a:srgbClr val="002060"/>
                </a:solidFill>
              </a:rPr>
              <a:t>800 1220 12 </a:t>
            </a:r>
            <a:r>
              <a:rPr lang="cs-CZ" dirty="0" smtClean="0">
                <a:solidFill>
                  <a:schemeClr val="tx1"/>
                </a:solidFill>
              </a:rPr>
              <a:t>na callcentrum </a:t>
            </a:r>
            <a:r>
              <a:rPr lang="cs-CZ" dirty="0" err="1" smtClean="0">
                <a:solidFill>
                  <a:schemeClr val="tx1"/>
                </a:solidFill>
              </a:rPr>
              <a:t>Globalu</a:t>
            </a:r>
            <a:r>
              <a:rPr lang="cs-CZ" dirty="0" smtClean="0">
                <a:solidFill>
                  <a:schemeClr val="tx1"/>
                </a:solidFill>
              </a:rPr>
              <a:t>. To pro </a:t>
            </a:r>
            <a:r>
              <a:rPr lang="cs-CZ" dirty="0" smtClean="0">
                <a:solidFill>
                  <a:schemeClr val="tx1"/>
                </a:solidFill>
              </a:rPr>
              <a:t>případ, </a:t>
            </a:r>
            <a:r>
              <a:rPr lang="cs-CZ" dirty="0" smtClean="0">
                <a:solidFill>
                  <a:schemeClr val="tx1"/>
                </a:solidFill>
              </a:rPr>
              <a:t>že zapomenete </a:t>
            </a:r>
            <a:r>
              <a:rPr lang="cs-CZ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GLOBAL ASSISTANCE spustil v roce 2010  první asistenční službu pro piloty,  jejich </a:t>
            </a:r>
            <a:r>
              <a:rPr lang="cs-CZ" dirty="0">
                <a:solidFill>
                  <a:schemeClr val="tx1"/>
                </a:solidFill>
              </a:rPr>
              <a:t>letadla a auta</a:t>
            </a:r>
            <a:r>
              <a:rPr lang="cs-CZ" dirty="0" smtClean="0">
                <a:solidFill>
                  <a:schemeClr val="tx1"/>
                </a:solidFill>
              </a:rPr>
              <a:t>. Zhruba v tomto rozsahu :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rgbClr val="C00000"/>
                </a:solidFill>
              </a:rPr>
              <a:t>Pro </a:t>
            </a:r>
            <a:r>
              <a:rPr lang="cs-CZ" i="1" dirty="0" smtClean="0">
                <a:solidFill>
                  <a:srgbClr val="C00000"/>
                </a:solidFill>
              </a:rPr>
              <a:t>mimořádné, </a:t>
            </a:r>
            <a:r>
              <a:rPr lang="cs-CZ" i="1" dirty="0">
                <a:solidFill>
                  <a:srgbClr val="C00000"/>
                </a:solidFill>
              </a:rPr>
              <a:t>drobné opravy letadel mimo domovské letiště dovezeme a zapůjčíme po dobu jedné hodiny nářadí na zprovoznění případné poruchy vašeho letadla</a:t>
            </a:r>
          </a:p>
          <a:p>
            <a:r>
              <a:rPr lang="cs-CZ" i="1" dirty="0">
                <a:solidFill>
                  <a:srgbClr val="C00000"/>
                </a:solidFill>
              </a:rPr>
              <a:t>Rovněž mimo domovské letiště zajistíme dovoz paliva, PHM platí pilot.</a:t>
            </a:r>
          </a:p>
          <a:p>
            <a:r>
              <a:rPr lang="cs-CZ" i="1" dirty="0">
                <a:solidFill>
                  <a:srgbClr val="C00000"/>
                </a:solidFill>
              </a:rPr>
              <a:t>Pro mimořádné opravy pneumatiky vašeho letadla zajistíme odvoz a dovoz poškozené pneumatiky, opravu hradí pilot.</a:t>
            </a:r>
          </a:p>
          <a:p>
            <a:r>
              <a:rPr lang="cs-CZ" i="1" dirty="0">
                <a:solidFill>
                  <a:srgbClr val="C00000"/>
                </a:solidFill>
              </a:rPr>
              <a:t>Pro vaše auto zajistíme odtah na území ČR naší partnerskou asistenční sítí se slevou 500 Kč.</a:t>
            </a:r>
          </a:p>
          <a:p>
            <a:r>
              <a:rPr lang="cs-CZ" i="1" dirty="0">
                <a:solidFill>
                  <a:srgbClr val="C00000"/>
                </a:solidFill>
              </a:rPr>
              <a:t>Rovněž pro vaše auto zajistíme dovoz paliva, PHM platí řidič auta.</a:t>
            </a:r>
          </a:p>
          <a:p>
            <a:r>
              <a:rPr lang="cs-CZ" u="sng" dirty="0">
                <a:solidFill>
                  <a:srgbClr val="C00000"/>
                </a:solidFill>
              </a:rPr>
              <a:t>Pro čerpání těchto speciálních a zcela mimořádných asistenčních služeb jsou platné všeobecné podmínky a </a:t>
            </a:r>
            <a:r>
              <a:rPr lang="cs-CZ" u="sng" dirty="0" smtClean="0">
                <a:solidFill>
                  <a:srgbClr val="C00000"/>
                </a:solidFill>
              </a:rPr>
              <a:t>podrobnosti jsou na webu </a:t>
            </a:r>
          </a:p>
          <a:p>
            <a:pPr marL="0" indent="0" algn="ctr">
              <a:buNone/>
            </a:pPr>
            <a:r>
              <a:rPr lang="cs-CZ" u="sng" dirty="0" smtClean="0">
                <a:solidFill>
                  <a:srgbClr val="C00000"/>
                </a:solidFill>
              </a:rPr>
              <a:t>www.na1220.cz </a:t>
            </a:r>
            <a:endParaRPr lang="cs-CZ" u="sng" dirty="0">
              <a:solidFill>
                <a:srgbClr val="C00000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980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Karta nebeského anděla…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796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24744"/>
            <a:ext cx="7786688" cy="54340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Rádi </a:t>
            </a:r>
            <a:r>
              <a:rPr lang="cs-CZ" dirty="0" smtClean="0">
                <a:solidFill>
                  <a:schemeClr val="tx1"/>
                </a:solidFill>
              </a:rPr>
              <a:t>bychom ještě letos </a:t>
            </a:r>
            <a:r>
              <a:rPr lang="cs-CZ" dirty="0" smtClean="0">
                <a:solidFill>
                  <a:schemeClr val="tx1"/>
                </a:solidFill>
              </a:rPr>
              <a:t>zavedli </a:t>
            </a:r>
            <a:r>
              <a:rPr lang="cs-CZ" dirty="0">
                <a:solidFill>
                  <a:schemeClr val="tx1"/>
                </a:solidFill>
              </a:rPr>
              <a:t>za </a:t>
            </a:r>
            <a:r>
              <a:rPr lang="cs-CZ" dirty="0" smtClean="0">
                <a:solidFill>
                  <a:schemeClr val="tx1"/>
                </a:solidFill>
              </a:rPr>
              <a:t>vaší přímé účasti nepravidelný </a:t>
            </a:r>
            <a:r>
              <a:rPr lang="cs-CZ" dirty="0" smtClean="0">
                <a:solidFill>
                  <a:schemeClr val="tx1"/>
                </a:solidFill>
              </a:rPr>
              <a:t>monitoring dálnice D1 v </a:t>
            </a:r>
            <a:r>
              <a:rPr lang="cs-CZ" dirty="0" smtClean="0">
                <a:solidFill>
                  <a:schemeClr val="tx1"/>
                </a:solidFill>
              </a:rPr>
              <a:t>rámci její rekonstrukce</a:t>
            </a:r>
            <a:endParaRPr lang="cs-CZ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Nyní, </a:t>
            </a:r>
            <a:r>
              <a:rPr lang="cs-CZ" dirty="0">
                <a:solidFill>
                  <a:schemeClr val="tx1"/>
                </a:solidFill>
              </a:rPr>
              <a:t>kdy </a:t>
            </a:r>
            <a:r>
              <a:rPr lang="cs-CZ" dirty="0" smtClean="0">
                <a:solidFill>
                  <a:schemeClr val="tx1"/>
                </a:solidFill>
              </a:rPr>
              <a:t>už můžeme </a:t>
            </a:r>
            <a:r>
              <a:rPr lang="cs-CZ" dirty="0">
                <a:solidFill>
                  <a:schemeClr val="tx1"/>
                </a:solidFill>
              </a:rPr>
              <a:t>i </a:t>
            </a:r>
            <a:r>
              <a:rPr lang="cs-CZ" u="sng" dirty="0">
                <a:solidFill>
                  <a:schemeClr val="tx1"/>
                </a:solidFill>
              </a:rPr>
              <a:t>pomocí vysílaček </a:t>
            </a:r>
            <a:r>
              <a:rPr lang="cs-CZ" u="sng" dirty="0" smtClean="0">
                <a:solidFill>
                  <a:schemeClr val="tx1"/>
                </a:solidFill>
              </a:rPr>
              <a:t>rychleji reagovat na </a:t>
            </a:r>
            <a:r>
              <a:rPr lang="cs-CZ" u="sng" dirty="0" smtClean="0">
                <a:solidFill>
                  <a:schemeClr val="tx1"/>
                </a:solidFill>
              </a:rPr>
              <a:t>situaci, </a:t>
            </a:r>
            <a:r>
              <a:rPr lang="cs-CZ" b="1" u="sng" dirty="0" smtClean="0">
                <a:solidFill>
                  <a:schemeClr val="tx1"/>
                </a:solidFill>
              </a:rPr>
              <a:t>Vás žádáme o </a:t>
            </a:r>
            <a:r>
              <a:rPr lang="cs-CZ" b="1" u="sng" dirty="0" smtClean="0">
                <a:solidFill>
                  <a:schemeClr val="tx1"/>
                </a:solidFill>
              </a:rPr>
              <a:t>spolupráci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Do konce roku 2014 bychom rovněž rádi vytipovali letiště podél hlavních tahů a v tom </a:t>
            </a:r>
            <a:r>
              <a:rPr lang="cs-CZ" dirty="0" smtClean="0">
                <a:solidFill>
                  <a:schemeClr val="tx1"/>
                </a:solidFill>
              </a:rPr>
              <a:t>byste </a:t>
            </a:r>
            <a:r>
              <a:rPr lang="cs-CZ" dirty="0" smtClean="0">
                <a:solidFill>
                  <a:schemeClr val="tx1"/>
                </a:solidFill>
              </a:rPr>
              <a:t>nám mohli </a:t>
            </a:r>
            <a:r>
              <a:rPr lang="cs-CZ" dirty="0" smtClean="0">
                <a:solidFill>
                  <a:schemeClr val="tx1"/>
                </a:solidFill>
              </a:rPr>
              <a:t>pomoci - </a:t>
            </a:r>
            <a:r>
              <a:rPr lang="cs-CZ" dirty="0" smtClean="0">
                <a:solidFill>
                  <a:schemeClr val="tx1"/>
                </a:solidFill>
              </a:rPr>
              <a:t>prosím pošlete </a:t>
            </a:r>
            <a:r>
              <a:rPr lang="cs-CZ" dirty="0" smtClean="0">
                <a:solidFill>
                  <a:schemeClr val="tx1"/>
                </a:solidFill>
              </a:rPr>
              <a:t>návrhy, </a:t>
            </a:r>
            <a:r>
              <a:rPr lang="cs-CZ" dirty="0" smtClean="0">
                <a:solidFill>
                  <a:schemeClr val="tx1"/>
                </a:solidFill>
              </a:rPr>
              <a:t>která letiště by připadala do úvahy pro rychlý monitoring </a:t>
            </a:r>
            <a:r>
              <a:rPr lang="cs-CZ" dirty="0" smtClean="0">
                <a:solidFill>
                  <a:schemeClr val="tx1"/>
                </a:solidFill>
              </a:rPr>
              <a:t>dopravy hlavních tahů</a:t>
            </a:r>
            <a:endParaRPr lang="cs-CZ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Rovněž bude dobré, pokud se o činnosti a zaměření Klubu Nebeských Andělů dozví další piloti a tak se nám povede rozšířit počet aktivních členů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980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Jak dál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667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Shrnutí - Statistiky a ocenění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Jak už jsem </a:t>
            </a:r>
            <a:r>
              <a:rPr lang="cs-CZ" dirty="0" smtClean="0">
                <a:solidFill>
                  <a:schemeClr val="tx1"/>
                </a:solidFill>
              </a:rPr>
              <a:t>uvedl, </a:t>
            </a:r>
            <a:r>
              <a:rPr lang="cs-CZ" dirty="0">
                <a:solidFill>
                  <a:schemeClr val="tx1"/>
                </a:solidFill>
              </a:rPr>
              <a:t>máme </a:t>
            </a:r>
            <a:r>
              <a:rPr lang="cs-CZ" dirty="0" smtClean="0">
                <a:solidFill>
                  <a:schemeClr val="tx1"/>
                </a:solidFill>
              </a:rPr>
              <a:t>469 registrovaných </a:t>
            </a:r>
            <a:r>
              <a:rPr lang="cs-CZ" dirty="0">
                <a:solidFill>
                  <a:schemeClr val="tx1"/>
                </a:solidFill>
              </a:rPr>
              <a:t>členů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Od začátku, tedy od května 2010 to </a:t>
            </a:r>
            <a:r>
              <a:rPr lang="cs-CZ" dirty="0">
                <a:solidFill>
                  <a:schemeClr val="tx1"/>
                </a:solidFill>
              </a:rPr>
              <a:t>bylo </a:t>
            </a:r>
            <a:r>
              <a:rPr lang="cs-CZ" dirty="0" smtClean="0">
                <a:solidFill>
                  <a:schemeClr val="tx1"/>
                </a:solidFill>
              </a:rPr>
              <a:t>4524 </a:t>
            </a:r>
            <a:r>
              <a:rPr lang="cs-CZ" dirty="0">
                <a:solidFill>
                  <a:schemeClr val="tx1"/>
                </a:solidFill>
              </a:rPr>
              <a:t>telefonátů s dopravními informacemi od </a:t>
            </a:r>
            <a:r>
              <a:rPr lang="cs-CZ" dirty="0" smtClean="0">
                <a:solidFill>
                  <a:schemeClr val="tx1"/>
                </a:solidFill>
              </a:rPr>
              <a:t>Vás, </a:t>
            </a:r>
            <a:r>
              <a:rPr lang="cs-CZ" dirty="0" smtClean="0">
                <a:solidFill>
                  <a:schemeClr val="tx1"/>
                </a:solidFill>
              </a:rPr>
              <a:t>Nebeských Andělů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Průměrně měsíčně je to tedy téměř </a:t>
            </a:r>
            <a:r>
              <a:rPr lang="cs-CZ" dirty="0" smtClean="0">
                <a:solidFill>
                  <a:schemeClr val="tx1"/>
                </a:solidFill>
              </a:rPr>
              <a:t>90 informací, přesně 88,9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Za prvních 8 měsíců v </a:t>
            </a:r>
            <a:r>
              <a:rPr lang="cs-CZ" dirty="0">
                <a:solidFill>
                  <a:schemeClr val="tx1"/>
                </a:solidFill>
              </a:rPr>
              <a:t>roce </a:t>
            </a:r>
            <a:r>
              <a:rPr lang="cs-CZ" dirty="0" smtClean="0">
                <a:solidFill>
                  <a:schemeClr val="tx1"/>
                </a:solidFill>
              </a:rPr>
              <a:t>2014 </a:t>
            </a:r>
            <a:r>
              <a:rPr lang="cs-CZ" dirty="0">
                <a:solidFill>
                  <a:schemeClr val="tx1"/>
                </a:solidFill>
              </a:rPr>
              <a:t>to bylo </a:t>
            </a:r>
            <a:r>
              <a:rPr lang="cs-CZ" dirty="0" smtClean="0">
                <a:solidFill>
                  <a:schemeClr val="tx1"/>
                </a:solidFill>
              </a:rPr>
              <a:t>677 informací, což je tedy téměř stejné číslo jako v minulých sezonách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Celkově to </a:t>
            </a:r>
            <a:r>
              <a:rPr lang="cs-CZ" dirty="0">
                <a:solidFill>
                  <a:schemeClr val="tx1"/>
                </a:solidFill>
              </a:rPr>
              <a:t>je výborný průměr vzhledem k tomu, že se </a:t>
            </a:r>
            <a:r>
              <a:rPr lang="cs-CZ" dirty="0" smtClean="0">
                <a:solidFill>
                  <a:schemeClr val="tx1"/>
                </a:solidFill>
              </a:rPr>
              <a:t>v zimním období moc nelétá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V  červenci 2013 byl vytvořen rekord </a:t>
            </a:r>
            <a:r>
              <a:rPr lang="cs-CZ" dirty="0" smtClean="0">
                <a:solidFill>
                  <a:schemeClr val="tx1"/>
                </a:solidFill>
              </a:rPr>
              <a:t>, 156 </a:t>
            </a:r>
            <a:r>
              <a:rPr lang="cs-CZ" dirty="0" smtClean="0">
                <a:solidFill>
                  <a:schemeClr val="tx1"/>
                </a:solidFill>
              </a:rPr>
              <a:t>informací od vás, který dosud nebyl překonán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V následujícím grafu </a:t>
            </a:r>
            <a:r>
              <a:rPr lang="cs-CZ" dirty="0">
                <a:solidFill>
                  <a:schemeClr val="tx1"/>
                </a:solidFill>
              </a:rPr>
              <a:t>je viditelný sezonní nárůst </a:t>
            </a:r>
            <a:r>
              <a:rPr lang="cs-CZ" dirty="0" smtClean="0">
                <a:solidFill>
                  <a:schemeClr val="tx1"/>
                </a:solidFill>
              </a:rPr>
              <a:t>podle </a:t>
            </a:r>
            <a:r>
              <a:rPr lang="cs-CZ" dirty="0">
                <a:solidFill>
                  <a:schemeClr val="tx1"/>
                </a:solidFill>
              </a:rPr>
              <a:t>jednotlivých </a:t>
            </a:r>
            <a:r>
              <a:rPr lang="cs-CZ" dirty="0" smtClean="0">
                <a:solidFill>
                  <a:schemeClr val="tx1"/>
                </a:solidFill>
              </a:rPr>
              <a:t>měsíců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02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Rok 2010 - 2014</a:t>
            </a:r>
            <a:endParaRPr lang="cs-CZ" dirty="0"/>
          </a:p>
        </p:txBody>
      </p:sp>
      <p:graphicFrame>
        <p:nvGraphicFramePr>
          <p:cNvPr id="9" name="Graf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315399"/>
              </p:ext>
            </p:extLst>
          </p:nvPr>
        </p:nvGraphicFramePr>
        <p:xfrm>
          <a:off x="-108520" y="0"/>
          <a:ext cx="9331779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482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235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Ocenění nejlepších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Statisticky nejpilnější Nebeský </a:t>
            </a:r>
            <a:r>
              <a:rPr lang="cs-CZ" dirty="0">
                <a:solidFill>
                  <a:schemeClr val="tx1"/>
                </a:solidFill>
              </a:rPr>
              <a:t>Anděl </a:t>
            </a:r>
            <a:r>
              <a:rPr lang="cs-CZ" dirty="0" smtClean="0">
                <a:solidFill>
                  <a:schemeClr val="tx1"/>
                </a:solidFill>
              </a:rPr>
              <a:t>je stále Sláva </a:t>
            </a:r>
            <a:r>
              <a:rPr lang="cs-CZ" dirty="0" smtClean="0">
                <a:solidFill>
                  <a:schemeClr val="tx1"/>
                </a:solidFill>
              </a:rPr>
              <a:t>Kovář, </a:t>
            </a:r>
            <a:r>
              <a:rPr lang="cs-CZ" dirty="0" smtClean="0">
                <a:solidFill>
                  <a:schemeClr val="tx1"/>
                </a:solidFill>
              </a:rPr>
              <a:t>bohužel ten to </a:t>
            </a:r>
            <a:r>
              <a:rPr lang="cs-CZ" dirty="0">
                <a:solidFill>
                  <a:schemeClr val="tx1"/>
                </a:solidFill>
              </a:rPr>
              <a:t>má i s </a:t>
            </a:r>
            <a:r>
              <a:rPr lang="cs-CZ" dirty="0" smtClean="0">
                <a:solidFill>
                  <a:schemeClr val="tx1"/>
                </a:solidFill>
              </a:rPr>
              <a:t>Moravou </a:t>
            </a:r>
            <a:r>
              <a:rPr lang="cs-CZ" dirty="0" smtClean="0">
                <a:solidFill>
                  <a:schemeClr val="tx1"/>
                </a:solidFill>
              </a:rPr>
              <a:t>L200 „</a:t>
            </a:r>
            <a:r>
              <a:rPr lang="cs-CZ" dirty="0">
                <a:solidFill>
                  <a:schemeClr val="tx1"/>
                </a:solidFill>
              </a:rPr>
              <a:t>v popisu </a:t>
            </a:r>
            <a:r>
              <a:rPr lang="cs-CZ" dirty="0" smtClean="0">
                <a:solidFill>
                  <a:schemeClr val="tx1"/>
                </a:solidFill>
              </a:rPr>
              <a:t>práce“ </a:t>
            </a:r>
            <a:endParaRPr lang="cs-CZ" dirty="0">
              <a:solidFill>
                <a:schemeClr val="tx1"/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Takže </a:t>
            </a:r>
            <a:r>
              <a:rPr lang="cs-CZ" sz="2400" dirty="0" smtClean="0">
                <a:solidFill>
                  <a:schemeClr val="tx1"/>
                </a:solidFill>
              </a:rPr>
              <a:t>nejpilnějšími Nebeskými Anděly </a:t>
            </a:r>
            <a:r>
              <a:rPr lang="cs-CZ" sz="2400" dirty="0" smtClean="0">
                <a:solidFill>
                  <a:schemeClr val="tx1"/>
                </a:solidFill>
              </a:rPr>
              <a:t>jsou: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lvl="1" indent="0" fontAlgn="auto"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	pan Tomáš Mejstřík z </a:t>
            </a:r>
            <a:r>
              <a:rPr lang="cs-CZ" sz="2400" dirty="0">
                <a:solidFill>
                  <a:schemeClr val="tx1"/>
                </a:solidFill>
              </a:rPr>
              <a:t>letiště </a:t>
            </a:r>
            <a:r>
              <a:rPr lang="cs-CZ" sz="2400" dirty="0" smtClean="0">
                <a:solidFill>
                  <a:schemeClr val="tx1"/>
                </a:solidFill>
              </a:rPr>
              <a:t>Letňany</a:t>
            </a:r>
          </a:p>
          <a:p>
            <a:pPr marL="0" lvl="1" indent="0" fontAlgn="auto"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pan  Jiří Škárka z Chomutova</a:t>
            </a:r>
          </a:p>
          <a:p>
            <a:pPr marL="0" lvl="1" indent="0" fontAlgn="auto"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pan  Petr Rajtšlégr z Roudnice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Mezi </a:t>
            </a:r>
            <a:r>
              <a:rPr lang="cs-CZ" sz="2400" dirty="0">
                <a:solidFill>
                  <a:schemeClr val="tx1"/>
                </a:solidFill>
              </a:rPr>
              <a:t>ženami volá </a:t>
            </a:r>
            <a:r>
              <a:rPr lang="cs-CZ" sz="2400" dirty="0" smtClean="0">
                <a:solidFill>
                  <a:schemeClr val="tx1"/>
                </a:solidFill>
              </a:rPr>
              <a:t>nejpilněji Helena Poláčková z Letňan a Eva </a:t>
            </a:r>
            <a:r>
              <a:rPr lang="cs-CZ" sz="2400" dirty="0">
                <a:solidFill>
                  <a:schemeClr val="tx1"/>
                </a:solidFill>
              </a:rPr>
              <a:t>Vejvodová z letiště Slaný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Dalšími </a:t>
            </a:r>
            <a:r>
              <a:rPr lang="cs-CZ" dirty="0">
                <a:solidFill>
                  <a:schemeClr val="tx1"/>
                </a:solidFill>
              </a:rPr>
              <a:t>v </a:t>
            </a:r>
            <a:r>
              <a:rPr lang="cs-CZ" dirty="0" smtClean="0">
                <a:solidFill>
                  <a:schemeClr val="tx1"/>
                </a:solidFill>
              </a:rPr>
              <a:t>seznamu aktivních jsou Jan Fridrich Slušovice, Lubor </a:t>
            </a:r>
            <a:r>
              <a:rPr lang="cs-CZ" dirty="0">
                <a:solidFill>
                  <a:schemeClr val="tx1"/>
                </a:solidFill>
              </a:rPr>
              <a:t>Schwarz z letiště Dvůr Králové </a:t>
            </a:r>
            <a:r>
              <a:rPr lang="cs-CZ" dirty="0" smtClean="0">
                <a:solidFill>
                  <a:schemeClr val="tx1"/>
                </a:solidFill>
              </a:rPr>
              <a:t>n. Labem, a pan Pudil Miroslav z Benešova. </a:t>
            </a:r>
            <a:r>
              <a:rPr lang="cs-CZ" dirty="0">
                <a:solidFill>
                  <a:schemeClr val="tx1"/>
                </a:solidFill>
              </a:rPr>
              <a:t>i</a:t>
            </a:r>
            <a:r>
              <a:rPr lang="cs-CZ" dirty="0" smtClean="0">
                <a:solidFill>
                  <a:schemeClr val="tx1"/>
                </a:solidFill>
              </a:rPr>
              <a:t> VŠEM OSTATNÍM DĚKUJEME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Vyhodnocení dalších kategorií, přílet z nevzdálenějšího letiště, nejstarší a nejmladší účastník sletu bude po obědě, kdy si vás vyhledáme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54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kutivní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xekutivní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1326</Words>
  <Application>Microsoft Office PowerPoint</Application>
  <PresentationFormat>Předvádění na obrazovce (4:3)</PresentationFormat>
  <Paragraphs>142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Exekutivní</vt:lpstr>
      <vt:lpstr>1_Exekutivní</vt:lpstr>
      <vt:lpstr>2_Exekutivní</vt:lpstr>
      <vt:lpstr>5. Výroční slet Klubu     Nebeských Andělů</vt:lpstr>
      <vt:lpstr>Stručný obsah prezentace</vt:lpstr>
      <vt:lpstr>Jak to vše začalo.</vt:lpstr>
      <vt:lpstr>Jak to vše začalo..</vt:lpstr>
      <vt:lpstr>Karta nebeského anděla…</vt:lpstr>
      <vt:lpstr>Jak dál ?</vt:lpstr>
      <vt:lpstr>Shrnutí - Statistiky a ocenění</vt:lpstr>
      <vt:lpstr>Rok 2010 - 2014</vt:lpstr>
      <vt:lpstr>Ocenění nejlepších</vt:lpstr>
      <vt:lpstr>Program dnešního Sletu</vt:lpstr>
      <vt:lpstr>Prezentace aplikace PowerPoint</vt:lpstr>
      <vt:lpstr>Radiokomunikace systém okamžitého hlášení informací Letadlo / centrála GA </vt:lpstr>
      <vt:lpstr>Stručný obsah prezentace</vt:lpstr>
      <vt:lpstr>Harmonogram projektu</vt:lpstr>
      <vt:lpstr>Technické podrobnosti a topologie</vt:lpstr>
      <vt:lpstr>Prezentace aplikace PowerPoint</vt:lpstr>
      <vt:lpstr>Pracoviště operátora letecké pohyblivé služby GA</vt:lpstr>
      <vt:lpstr>Prezentace aplikace PowerPoint</vt:lpstr>
      <vt:lpstr>Prezentace aplikace PowerPoint</vt:lpstr>
      <vt:lpstr>Máme přehled o uskutečněných místech spojení ČR</vt:lpstr>
      <vt:lpstr>Co dnes a co v příštím období 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Výroční slet Klubu     Nebeských Andělů</dc:title>
  <dc:creator>Jiří Machovec</dc:creator>
  <cp:lastModifiedBy>Infocentrum</cp:lastModifiedBy>
  <cp:revision>8</cp:revision>
  <cp:lastPrinted>2014-08-22T09:00:33Z</cp:lastPrinted>
  <dcterms:created xsi:type="dcterms:W3CDTF">2014-08-22T08:14:58Z</dcterms:created>
  <dcterms:modified xsi:type="dcterms:W3CDTF">2014-08-22T14:32:16Z</dcterms:modified>
</cp:coreProperties>
</file>